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54" r:id="rId4"/>
    <p:sldId id="259" r:id="rId5"/>
    <p:sldId id="356" r:id="rId6"/>
    <p:sldId id="351" r:id="rId7"/>
    <p:sldId id="317" r:id="rId8"/>
    <p:sldId id="329" r:id="rId9"/>
    <p:sldId id="330" r:id="rId10"/>
    <p:sldId id="331" r:id="rId11"/>
    <p:sldId id="349" r:id="rId12"/>
    <p:sldId id="352" r:id="rId13"/>
    <p:sldId id="350" r:id="rId14"/>
    <p:sldId id="332" r:id="rId15"/>
    <p:sldId id="333" r:id="rId16"/>
    <p:sldId id="334" r:id="rId17"/>
    <p:sldId id="335" r:id="rId18"/>
    <p:sldId id="348" r:id="rId19"/>
    <p:sldId id="355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94630"/>
  </p:normalViewPr>
  <p:slideViewPr>
    <p:cSldViewPr snapToGrid="0" snapToObjects="1">
      <p:cViewPr varScale="1">
        <p:scale>
          <a:sx n="76" d="100"/>
          <a:sy n="76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60345-09D2-B94E-949F-0C79F3F4A267}" type="datetimeFigureOut">
              <a:rPr lang="it-IT" smtClean="0"/>
              <a:t>28/03/18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FA792-F572-9344-B872-7A900228778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4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FA792-F572-9344-B872-7A900228778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74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2216-6C83-C945-AAA8-B635A0D28833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81D1-75E6-4845-9849-459101D4F6CB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63B-9AFE-8148-94AC-0A2BA691D947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E7EF-7AB1-3B4C-942F-1DC7F5602516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409C-0FBE-0549-8EB0-91DE0C5075E6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FB61-843F-604E-8BDA-8A1E3CA0E6C9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D091-7FE5-D74A-9FAE-F50FD2F1245B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A371E-92F0-0B4E-8E8E-37498AECF8B1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6A1-8BCB-2A40-BE0F-04FB603A37C7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E548-E467-D34F-86AF-D5B42C5D8C6D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5BF1-284C-F34E-8D7B-78FCD0585D15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F239-A3FE-3A4F-ABB1-82E5694AF9DB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B1CD-88ED-1D41-BCF0-041A733792D1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2ACB-9A6F-8A41-9A08-8464353F529B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F982-2409-C449-9388-CF0CC541D672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15A6-E264-B04C-BC56-E11AD17A95AA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6C2C-97FC-754D-B6BA-4F110F3DEF33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B6464E-50D0-1E47-9A2C-0B6FC4A5D93C}" type="datetime1">
              <a:rPr lang="it-IT" smtClean="0"/>
              <a:t>28/03/18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houghtco.com/guide-to-patent-rights-and-ownership-1992248" TargetMode="Externa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nsight.net/app-features/setting-standard-cost-simplified" TargetMode="External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itynews.com.ng/how-to-know-what-your-time-is-worth-stop-wasting-i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996267"/>
          </a:xfrm>
        </p:spPr>
        <p:txBody>
          <a:bodyPr>
            <a:normAutofit/>
          </a:bodyPr>
          <a:lstStyle/>
          <a:p>
            <a:pPr algn="ctr"/>
            <a:r>
              <a:rPr lang="it-IT" b="1" dirty="0" err="1"/>
              <a:t>Challenges</a:t>
            </a:r>
            <a:r>
              <a:rPr lang="it-IT" b="1" dirty="0"/>
              <a:t> </a:t>
            </a:r>
            <a:r>
              <a:rPr lang="it-IT" b="1" dirty="0" err="1"/>
              <a:t>Faced</a:t>
            </a:r>
            <a:r>
              <a:rPr lang="it-IT" b="1" dirty="0"/>
              <a:t> by </a:t>
            </a:r>
            <a:r>
              <a:rPr lang="it-IT" b="1" dirty="0" err="1"/>
              <a:t>SMEs</a:t>
            </a:r>
            <a:r>
              <a:rPr lang="it-IT" b="1" dirty="0"/>
              <a:t> in Using the IP System in </a:t>
            </a:r>
            <a:r>
              <a:rPr lang="it-IT" b="1" dirty="0" err="1"/>
              <a:t>their</a:t>
            </a:r>
            <a:r>
              <a:rPr lang="it-IT" b="1" dirty="0"/>
              <a:t> Competitive </a:t>
            </a:r>
            <a:r>
              <a:rPr lang="it-IT" b="1" dirty="0" err="1"/>
              <a:t>Strategies</a:t>
            </a:r>
            <a:r>
              <a:rPr lang="it-IT" b="1" dirty="0"/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3996266"/>
            <a:ext cx="12191999" cy="2861733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Gabriele </a:t>
            </a:r>
            <a:r>
              <a:rPr lang="en-US" dirty="0" err="1" smtClean="0"/>
              <a:t>Gagliani</a:t>
            </a:r>
            <a:endParaRPr lang="en-US" dirty="0" smtClean="0"/>
          </a:p>
          <a:p>
            <a:pPr algn="ctr"/>
            <a:r>
              <a:rPr lang="en-US" dirty="0" smtClean="0"/>
              <a:t>Beirut– 27-28 March 2018</a:t>
            </a:r>
          </a:p>
          <a:p>
            <a:pPr algn="ctr"/>
            <a:r>
              <a:rPr lang="en-US" dirty="0" smtClean="0"/>
              <a:t>WIPO Sub-Regional Workshop on Policy Mechanism for Supporting Small and Medium-sized Enterprises Use of the Intellectual Property System in Their Competitive Strategy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381"/>
          </a:xfrm>
        </p:spPr>
        <p:txBody>
          <a:bodyPr>
            <a:normAutofit/>
          </a:bodyPr>
          <a:lstStyle/>
          <a:p>
            <a:r>
              <a:rPr lang="en-US" b="1" dirty="0" smtClean="0"/>
              <a:t>Access to IP Systems of Protection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r>
              <a:rPr lang="en-US" sz="3400" dirty="0"/>
              <a:t>Access to IP systems of </a:t>
            </a:r>
            <a:r>
              <a:rPr lang="en-US" sz="3400" dirty="0" smtClean="0"/>
              <a:t>protection:</a:t>
            </a:r>
          </a:p>
          <a:p>
            <a:endParaRPr lang="en-US" sz="3400" dirty="0" smtClean="0"/>
          </a:p>
          <a:p>
            <a:endParaRPr lang="en-US" sz="34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/>
              <a:t>	</a:t>
            </a:r>
            <a:r>
              <a:rPr lang="en-US" sz="800" dirty="0" smtClean="0"/>
              <a:t>																</a:t>
            </a:r>
          </a:p>
          <a:p>
            <a:pPr marL="0" indent="0">
              <a:buNone/>
            </a:pPr>
            <a:r>
              <a:rPr lang="en-US" sz="800" dirty="0"/>
              <a:t>	</a:t>
            </a:r>
            <a:r>
              <a:rPr lang="en-US" sz="800" dirty="0" smtClean="0"/>
              <a:t>																© </a:t>
            </a:r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www.thoughtco.com/guide-to-patent-rights-and-ownership-1992248</a:t>
            </a:r>
            <a:r>
              <a:rPr lang="en-US" sz="800" dirty="0" smtClean="0"/>
              <a:t> </a:t>
            </a:r>
          </a:p>
          <a:p>
            <a:r>
              <a:rPr lang="en-US" sz="3400" dirty="0" smtClean="0"/>
              <a:t>Which office (in case) should be referred to to obtain IP protection? </a:t>
            </a:r>
          </a:p>
          <a:p>
            <a:r>
              <a:rPr lang="en-US" sz="3400" dirty="0" smtClean="0"/>
              <a:t>What are the steps to be taken to obtain IP protection?</a:t>
            </a:r>
          </a:p>
          <a:p>
            <a:r>
              <a:rPr lang="en-US" sz="3400" dirty="0" smtClean="0"/>
              <a:t>Who should advise SMEs on IP systems of protection?</a:t>
            </a:r>
            <a:endParaRPr lang="en-US" sz="3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773796"/>
            <a:ext cx="5243510" cy="260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381"/>
          </a:xfrm>
        </p:spPr>
        <p:txBody>
          <a:bodyPr>
            <a:normAutofit/>
          </a:bodyPr>
          <a:lstStyle/>
          <a:p>
            <a:r>
              <a:rPr lang="en-US" b="1" dirty="0" smtClean="0"/>
              <a:t>Access </a:t>
            </a:r>
            <a:r>
              <a:rPr lang="en-US" b="1" dirty="0"/>
              <a:t>to IP Systems of Protection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 fontScale="92500" lnSpcReduction="10000"/>
          </a:bodyPr>
          <a:lstStyle/>
          <a:p>
            <a:endParaRPr lang="en-US" sz="3400" dirty="0" smtClean="0"/>
          </a:p>
          <a:p>
            <a:r>
              <a:rPr lang="en-US" sz="3400" dirty="0"/>
              <a:t>Access to IP systems of </a:t>
            </a:r>
            <a:r>
              <a:rPr lang="en-US" sz="3400" dirty="0" smtClean="0"/>
              <a:t>protection:</a:t>
            </a:r>
          </a:p>
          <a:p>
            <a:r>
              <a:rPr lang="en-US" sz="3400" dirty="0" smtClean="0"/>
              <a:t>What are the exact criteria needed to obtain IP protection and how are they to be intended in practice?</a:t>
            </a:r>
          </a:p>
          <a:p>
            <a:endParaRPr lang="en-US" sz="3400" dirty="0" smtClean="0"/>
          </a:p>
          <a:p>
            <a:r>
              <a:rPr lang="en-US" sz="3400" dirty="0" smtClean="0"/>
              <a:t>Patents (patentable subject matter, new, inventive step, industrial applicability, disclosure);</a:t>
            </a:r>
          </a:p>
          <a:p>
            <a:endParaRPr lang="en-US" sz="3400" dirty="0" smtClean="0"/>
          </a:p>
          <a:p>
            <a:r>
              <a:rPr lang="en-US" sz="3400" dirty="0" smtClean="0"/>
              <a:t>Trademarks (new, distinguishing, not contrary to morality and public order);</a:t>
            </a:r>
          </a:p>
          <a:p>
            <a:r>
              <a:rPr lang="en-US" sz="3400" dirty="0" smtClean="0"/>
              <a:t>…</a:t>
            </a:r>
            <a:endParaRPr lang="en-US" sz="3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82381"/>
          </a:xfrm>
        </p:spPr>
        <p:txBody>
          <a:bodyPr>
            <a:normAutofit/>
          </a:bodyPr>
          <a:lstStyle/>
          <a:p>
            <a:r>
              <a:rPr lang="en-US" b="1" dirty="0" smtClean="0"/>
              <a:t>Access </a:t>
            </a:r>
            <a:r>
              <a:rPr lang="en-US" b="1" dirty="0"/>
              <a:t>to IP Systems of Protection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r>
              <a:rPr lang="en-US" sz="3400" dirty="0"/>
              <a:t>Access to IP systems of </a:t>
            </a:r>
            <a:r>
              <a:rPr lang="en-US" sz="3400" dirty="0" smtClean="0"/>
              <a:t>protection:</a:t>
            </a:r>
          </a:p>
          <a:p>
            <a:r>
              <a:rPr lang="en-US" sz="3400" dirty="0" smtClean="0"/>
              <a:t>What are the exact criteria needed to obtain IP protection and how are they to be intended in practice?</a:t>
            </a:r>
          </a:p>
          <a:p>
            <a:r>
              <a:rPr lang="en-US" sz="3400" dirty="0" smtClean="0"/>
              <a:t>…</a:t>
            </a:r>
          </a:p>
          <a:p>
            <a:r>
              <a:rPr lang="en-US" sz="3400" dirty="0" smtClean="0"/>
              <a:t>Industrial designs (new and original);</a:t>
            </a:r>
          </a:p>
          <a:p>
            <a:endParaRPr lang="en-US" sz="3400" dirty="0" smtClean="0"/>
          </a:p>
          <a:p>
            <a:r>
              <a:rPr lang="en-US" sz="3400" dirty="0" smtClean="0"/>
              <a:t>Copyright (original and expression of an idea).</a:t>
            </a:r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9690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Access </a:t>
            </a:r>
            <a:r>
              <a:rPr lang="en-US" b="1" dirty="0"/>
              <a:t>to IP Systems of Protection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r>
              <a:rPr lang="en-US" sz="3400" dirty="0"/>
              <a:t>Access to IP systems of </a:t>
            </a:r>
            <a:r>
              <a:rPr lang="en-US" sz="3400" dirty="0" smtClean="0"/>
              <a:t>protection - Practical questions/problems such as: </a:t>
            </a:r>
          </a:p>
          <a:p>
            <a:endParaRPr lang="en-US" sz="3400" dirty="0" smtClean="0"/>
          </a:p>
          <a:p>
            <a:r>
              <a:rPr lang="en-US" sz="3400" dirty="0" smtClean="0"/>
              <a:t>How to draft a patent application?</a:t>
            </a:r>
          </a:p>
          <a:p>
            <a:pPr marL="914400" lvl="2" indent="0">
              <a:buNone/>
            </a:pPr>
            <a:r>
              <a:rPr lang="en-US" sz="800" dirty="0" smtClean="0"/>
              <a:t>																 © </a:t>
            </a:r>
            <a:r>
              <a:rPr lang="en-US" sz="800" dirty="0"/>
              <a:t>http://</a:t>
            </a:r>
            <a:r>
              <a:rPr lang="en-US" sz="800" dirty="0" err="1"/>
              <a:t>eracreditservices.com</a:t>
            </a:r>
            <a:r>
              <a:rPr lang="en-US" sz="800" dirty="0"/>
              <a:t>/2017/06/credit-repair-companies/</a:t>
            </a:r>
            <a:endParaRPr lang="en-US" sz="800" dirty="0" smtClean="0"/>
          </a:p>
          <a:p>
            <a:r>
              <a:rPr lang="en-US" sz="3400" dirty="0" smtClean="0"/>
              <a:t>What can I protect as a trademark?</a:t>
            </a:r>
          </a:p>
          <a:p>
            <a:r>
              <a:rPr lang="en-US" sz="3400" dirty="0" smtClean="0"/>
              <a:t>How to develop a distinguishing trademark?</a:t>
            </a:r>
          </a:p>
          <a:p>
            <a:r>
              <a:rPr lang="en-US" sz="3400" dirty="0" smtClean="0"/>
              <a:t>How to develop an original industrial design?</a:t>
            </a:r>
          </a:p>
          <a:p>
            <a:endParaRPr lang="en-US" sz="3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562" y="1322648"/>
            <a:ext cx="4064000" cy="18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5271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Time &amp; Costs of IP Protection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 fontScale="92500" lnSpcReduction="20000"/>
          </a:bodyPr>
          <a:lstStyle/>
          <a:p>
            <a:endParaRPr lang="en-US" sz="3400" dirty="0" smtClean="0"/>
          </a:p>
          <a:p>
            <a:r>
              <a:rPr lang="en-US" sz="3400" dirty="0"/>
              <a:t>Time and costs of IP systems of </a:t>
            </a:r>
            <a:r>
              <a:rPr lang="en-US" sz="3400" dirty="0" smtClean="0"/>
              <a:t>protection:</a:t>
            </a:r>
          </a:p>
          <a:p>
            <a:endParaRPr lang="en-US" sz="3400" dirty="0"/>
          </a:p>
          <a:p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  </a:t>
            </a:r>
          </a:p>
          <a:p>
            <a:pPr marL="0" indent="0">
              <a:buNone/>
            </a:pPr>
            <a:r>
              <a:rPr lang="en-US" sz="900" dirty="0" smtClean="0"/>
              <a:t>		© </a:t>
            </a:r>
            <a:r>
              <a:rPr lang="en-US" sz="900" dirty="0">
                <a:hlinkClick r:id="rId2"/>
              </a:rPr>
              <a:t>https://</a:t>
            </a:r>
            <a:r>
              <a:rPr lang="en-US" sz="900" dirty="0" smtClean="0">
                <a:hlinkClick r:id="rId2"/>
              </a:rPr>
              <a:t>citynews.com.ng/how-to-know-what-your-time-is-worth-stop-wasting-it</a:t>
            </a:r>
            <a:r>
              <a:rPr lang="en-US" sz="900" dirty="0"/>
              <a:t>/</a:t>
            </a:r>
            <a:r>
              <a:rPr lang="en-US" sz="900" dirty="0" smtClean="0"/>
              <a:t>   								© </a:t>
            </a:r>
            <a:r>
              <a:rPr lang="en-US" sz="900" dirty="0" smtClean="0">
                <a:hlinkClick r:id="rId3"/>
              </a:rPr>
              <a:t>https</a:t>
            </a:r>
            <a:r>
              <a:rPr lang="en-US" sz="900" dirty="0">
                <a:hlinkClick r:id="rId3"/>
              </a:rPr>
              <a:t>://</a:t>
            </a:r>
            <a:r>
              <a:rPr lang="en-US" sz="900" dirty="0" smtClean="0">
                <a:hlinkClick r:id="rId3"/>
              </a:rPr>
              <a:t>www.vinsight.net/app-features/setting-standard-cost-simplified</a:t>
            </a:r>
            <a:r>
              <a:rPr lang="en-US" sz="900" dirty="0" smtClean="0"/>
              <a:t> </a:t>
            </a:r>
            <a:endParaRPr lang="en-US" sz="900" dirty="0"/>
          </a:p>
          <a:p>
            <a:r>
              <a:rPr lang="en-US" sz="3400" dirty="0" smtClean="0"/>
              <a:t>Lack of clear understanding of the time necessary to obtain IP protection;</a:t>
            </a:r>
          </a:p>
          <a:p>
            <a:r>
              <a:rPr lang="en-US" sz="3400" dirty="0" smtClean="0"/>
              <a:t>Lack of clear understanding of the advantages disadvantages of time needed (strong v. weak title; marketability of the product; etc.)</a:t>
            </a:r>
          </a:p>
          <a:p>
            <a:r>
              <a:rPr lang="en-US" sz="3400" dirty="0" smtClean="0"/>
              <a:t>Lack of clear understanding of the costs IP protection entails;</a:t>
            </a:r>
          </a:p>
          <a:p>
            <a:r>
              <a:rPr lang="en-US" sz="3400" dirty="0" smtClean="0"/>
              <a:t>Lack of clear costs/benefits analysis of IP protection.</a:t>
            </a:r>
          </a:p>
          <a:p>
            <a:endParaRPr lang="en-US" sz="3400" dirty="0"/>
          </a:p>
          <a:p>
            <a:endParaRPr lang="en-US" sz="3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152930"/>
            <a:ext cx="4795520" cy="168732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39" y="1152930"/>
            <a:ext cx="4956383" cy="168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882381"/>
          </a:xfrm>
        </p:spPr>
        <p:txBody>
          <a:bodyPr>
            <a:normAutofit/>
          </a:bodyPr>
          <a:lstStyle/>
          <a:p>
            <a:r>
              <a:rPr lang="en-US" b="1" dirty="0" smtClean="0"/>
              <a:t>Appropriate Timing of IP Protection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r>
              <a:rPr lang="en-US" sz="3400" dirty="0" smtClean="0"/>
              <a:t>Timing and Terms of IP Protection and Ownership:</a:t>
            </a:r>
          </a:p>
          <a:p>
            <a:endParaRPr lang="en-US" sz="3400" dirty="0"/>
          </a:p>
          <a:p>
            <a:r>
              <a:rPr lang="en-US" sz="3400" dirty="0" smtClean="0"/>
              <a:t>Ineffective IP protection and management due to timing (when is the right moment to protect?)</a:t>
            </a:r>
          </a:p>
          <a:p>
            <a:r>
              <a:rPr lang="en-US" sz="3400" dirty="0" smtClean="0"/>
              <a:t>Disclosure of inventions (Dos and Don’ts);</a:t>
            </a:r>
          </a:p>
          <a:p>
            <a:r>
              <a:rPr lang="en-US" sz="3400" dirty="0" smtClean="0"/>
              <a:t>Joint development of IP without clear terms  (caution!). </a:t>
            </a:r>
          </a:p>
          <a:p>
            <a:endParaRPr lang="en-US" sz="3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82381"/>
          </a:xfrm>
        </p:spPr>
        <p:txBody>
          <a:bodyPr/>
          <a:lstStyle/>
          <a:p>
            <a:r>
              <a:rPr lang="en-US" b="1" dirty="0" smtClean="0"/>
              <a:t>IP Management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r>
              <a:rPr lang="en-US" sz="3400" dirty="0" smtClean="0"/>
              <a:t>Lack of effective management and exploitation of IP rights:</a:t>
            </a:r>
          </a:p>
          <a:p>
            <a:endParaRPr lang="en-US" sz="3400" dirty="0" smtClean="0"/>
          </a:p>
          <a:p>
            <a:r>
              <a:rPr lang="en-US" sz="3400" dirty="0" smtClean="0"/>
              <a:t>Lack of understanding of the market (market analysis and study);</a:t>
            </a:r>
          </a:p>
          <a:p>
            <a:r>
              <a:rPr lang="en-US" sz="3400" dirty="0" smtClean="0"/>
              <a:t>Lack of clear IP production plan (chain of production);</a:t>
            </a:r>
          </a:p>
          <a:p>
            <a:r>
              <a:rPr lang="en-US" sz="3400" dirty="0" smtClean="0"/>
              <a:t>Lack of understanding of IP-exploitation tools (licensing, franchising and merchandising).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82381"/>
          </a:xfrm>
        </p:spPr>
        <p:txBody>
          <a:bodyPr/>
          <a:lstStyle/>
          <a:p>
            <a:r>
              <a:rPr lang="en-US" b="1" dirty="0" smtClean="0"/>
              <a:t>IP Enforcement 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 fontScale="92500" lnSpcReduction="10000"/>
          </a:bodyPr>
          <a:lstStyle/>
          <a:p>
            <a:endParaRPr lang="en-US" sz="3400" dirty="0" smtClean="0"/>
          </a:p>
          <a:p>
            <a:r>
              <a:rPr lang="en-US" sz="3400" dirty="0"/>
              <a:t>Enforcement of IP </a:t>
            </a:r>
            <a:r>
              <a:rPr lang="en-US" sz="3400" dirty="0" smtClean="0"/>
              <a:t>rights:</a:t>
            </a:r>
          </a:p>
          <a:p>
            <a:endParaRPr lang="en-US" sz="3400" dirty="0"/>
          </a:p>
          <a:p>
            <a:endParaRPr lang="en-US" sz="3400" dirty="0" smtClean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/>
              <a:t>	</a:t>
            </a:r>
            <a:r>
              <a:rPr lang="en-US" sz="900" dirty="0" smtClean="0"/>
              <a:t>												© </a:t>
            </a:r>
            <a:r>
              <a:rPr lang="en-US" sz="900" dirty="0"/>
              <a:t>http://</a:t>
            </a:r>
            <a:r>
              <a:rPr lang="en-US" sz="900" dirty="0" err="1"/>
              <a:t>businessadvice.co.uk</a:t>
            </a:r>
            <a:r>
              <a:rPr lang="en-US" sz="900" dirty="0"/>
              <a:t>/finance/get-funded/the-sole-traders-three-step-guide-to-intellectual-property-protection/</a:t>
            </a:r>
            <a:endParaRPr lang="en-US" sz="900" dirty="0" smtClean="0"/>
          </a:p>
          <a:p>
            <a:r>
              <a:rPr lang="en-US" sz="3400" dirty="0" smtClean="0"/>
              <a:t>Lack of understanding: each company is its own policeman!</a:t>
            </a:r>
          </a:p>
          <a:p>
            <a:r>
              <a:rPr lang="en-US" sz="3400" dirty="0" smtClean="0"/>
              <a:t>Lack of knowledge of enforcement mechanisms and remedies:</a:t>
            </a:r>
          </a:p>
          <a:p>
            <a:pPr lvl="1"/>
            <a:r>
              <a:rPr lang="en-US" sz="3000" dirty="0" smtClean="0"/>
              <a:t>E.g. civil and administrative sanctions; criminal sanctions, etc. </a:t>
            </a:r>
          </a:p>
          <a:p>
            <a:pPr lvl="1"/>
            <a:r>
              <a:rPr lang="en-US" sz="3000" dirty="0" smtClean="0"/>
              <a:t>E.g. destruction of infringing goods; pecuniary fines and detention, damages, etc. </a:t>
            </a:r>
          </a:p>
          <a:p>
            <a:r>
              <a:rPr lang="en-US" sz="3400" dirty="0" smtClean="0"/>
              <a:t>Lack of knowledge of the right procedure to follow!</a:t>
            </a:r>
            <a:endParaRPr lang="en-US" sz="3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424" y="882381"/>
            <a:ext cx="6389215" cy="18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82381"/>
          </a:xfrm>
        </p:spPr>
        <p:txBody>
          <a:bodyPr/>
          <a:lstStyle/>
          <a:p>
            <a:r>
              <a:rPr lang="en-US" b="1" dirty="0" smtClean="0"/>
              <a:t>Some possible solutions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à"/>
            </a:pPr>
            <a:r>
              <a:rPr lang="en-US" sz="4500" dirty="0" smtClean="0">
                <a:sym typeface="Wingdings"/>
              </a:rPr>
              <a:t>Bring clarity on the subject!</a:t>
            </a:r>
            <a:endParaRPr lang="en-US" sz="4500" dirty="0" smtClean="0"/>
          </a:p>
          <a:p>
            <a:pPr>
              <a:buFont typeface="Wingdings" charset="2"/>
              <a:buChar char="à"/>
            </a:pPr>
            <a:endParaRPr lang="en-US" sz="4500" dirty="0" smtClean="0"/>
          </a:p>
          <a:p>
            <a:pPr>
              <a:buFont typeface="Wingdings" charset="2"/>
              <a:buChar char="à"/>
            </a:pPr>
            <a:r>
              <a:rPr lang="en-US" sz="4500" dirty="0" smtClean="0"/>
              <a:t>Make it clear that it does not take that much time…</a:t>
            </a:r>
          </a:p>
          <a:p>
            <a:pPr>
              <a:buFont typeface="Wingdings" charset="2"/>
              <a:buChar char="à"/>
            </a:pPr>
            <a:endParaRPr lang="en-US" sz="4500" dirty="0"/>
          </a:p>
          <a:p>
            <a:pPr>
              <a:buFont typeface="Wingdings" charset="2"/>
              <a:buChar char="à"/>
            </a:pPr>
            <a:r>
              <a:rPr lang="en-US" sz="4500" dirty="0" smtClean="0"/>
              <a:t>…and, in any case, it is worth it!</a:t>
            </a:r>
            <a:endParaRPr lang="en-US" sz="4500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82381"/>
          </a:xfrm>
        </p:spPr>
        <p:txBody>
          <a:bodyPr/>
          <a:lstStyle/>
          <a:p>
            <a:r>
              <a:rPr lang="en-US" b="1" dirty="0" smtClean="0"/>
              <a:t>Some possible solutions – In Practice!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endParaRPr lang="en-US" sz="3400" dirty="0"/>
          </a:p>
          <a:p>
            <a:pPr>
              <a:buFont typeface="Wingdings" charset="2"/>
              <a:buChar char="à"/>
            </a:pPr>
            <a:r>
              <a:rPr lang="en-US" sz="3400" dirty="0" smtClean="0">
                <a:sym typeface="Wingdings"/>
              </a:rPr>
              <a:t>Dissemination of information on IP through business associations and chambers of commerce;</a:t>
            </a:r>
            <a:r>
              <a:rPr lang="en-US" sz="3400" dirty="0" smtClean="0"/>
              <a:t> </a:t>
            </a:r>
          </a:p>
          <a:p>
            <a:pPr>
              <a:buFont typeface="Wingdings" charset="2"/>
              <a:buChar char="à"/>
            </a:pPr>
            <a:endParaRPr lang="en-US" sz="3400" dirty="0" smtClean="0"/>
          </a:p>
          <a:p>
            <a:pPr>
              <a:buFont typeface="Wingdings" charset="2"/>
              <a:buChar char="à"/>
            </a:pPr>
            <a:r>
              <a:rPr lang="en-US" sz="3400" dirty="0" smtClean="0"/>
              <a:t>Development of free-of-charge training courses, workshops, seminars and conferences on the subject;</a:t>
            </a:r>
          </a:p>
          <a:p>
            <a:pPr>
              <a:buFont typeface="Wingdings" charset="2"/>
              <a:buChar char="à"/>
            </a:pPr>
            <a:endParaRPr lang="en-US" sz="3400" dirty="0" smtClean="0"/>
          </a:p>
          <a:p>
            <a:pPr>
              <a:buFont typeface="Wingdings" charset="2"/>
              <a:buChar char="à"/>
            </a:pPr>
            <a:r>
              <a:rPr lang="en-US" sz="3400" dirty="0" smtClean="0"/>
              <a:t>Elaboration of documents and webpages on well-known successful case-studies.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963386"/>
          </a:xfrm>
        </p:spPr>
        <p:txBody>
          <a:bodyPr/>
          <a:lstStyle/>
          <a:p>
            <a:r>
              <a:rPr lang="en-US" b="1" dirty="0" smtClean="0"/>
              <a:t>Content and Objectives 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en-US" sz="4500" dirty="0" smtClean="0"/>
          </a:p>
          <a:p>
            <a:pPr marL="0" indent="0" algn="ctr">
              <a:buNone/>
            </a:pPr>
            <a:endParaRPr lang="en-US" sz="4500" dirty="0" smtClean="0"/>
          </a:p>
          <a:p>
            <a:pPr marL="0" indent="0" algn="ctr">
              <a:buNone/>
            </a:pPr>
            <a:r>
              <a:rPr lang="en-US" sz="4500" dirty="0" smtClean="0"/>
              <a:t>Challenges for SMEs in using the IP system</a:t>
            </a:r>
          </a:p>
          <a:p>
            <a:pPr marL="0" indent="0" algn="ctr">
              <a:buNone/>
            </a:pPr>
            <a:r>
              <a:rPr lang="en-US" sz="4500" dirty="0" smtClean="0"/>
              <a:t>&amp;</a:t>
            </a:r>
          </a:p>
          <a:p>
            <a:pPr marL="0" indent="0" algn="ctr">
              <a:buNone/>
            </a:pPr>
            <a:r>
              <a:rPr lang="en-US" sz="4500" dirty="0"/>
              <a:t>s</a:t>
            </a:r>
            <a:r>
              <a:rPr lang="en-US" sz="4500" dirty="0" smtClean="0"/>
              <a:t>ome possible solutions</a:t>
            </a:r>
          </a:p>
          <a:p>
            <a:endParaRPr lang="en-US" sz="4500" dirty="0" smtClean="0"/>
          </a:p>
          <a:p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72279" y="6229967"/>
            <a:ext cx="7084177" cy="365125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9090" y="1"/>
            <a:ext cx="10806545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 smtClean="0"/>
              <a:t>Thank you for your attention!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3000" b="1" dirty="0" smtClean="0"/>
              <a:t>Gabriele </a:t>
            </a:r>
            <a:r>
              <a:rPr lang="en-US" sz="3000" b="1" dirty="0" err="1" smtClean="0"/>
              <a:t>Gagliani</a:t>
            </a:r>
            <a:endParaRPr lang="en-US" sz="3000" b="1" dirty="0" smtClean="0"/>
          </a:p>
          <a:p>
            <a:pPr marL="0" indent="0" algn="ctr">
              <a:buNone/>
            </a:pPr>
            <a:r>
              <a:rPr lang="en-US" sz="3000" b="1" dirty="0" err="1" smtClean="0"/>
              <a:t>gabriele.gagliani@unibocconi.it</a:t>
            </a:r>
            <a:endParaRPr lang="en-US" sz="3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613843" y="6492875"/>
            <a:ext cx="7084177" cy="365125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/>
              <a:t>Gagliani</a:t>
            </a:r>
            <a:endParaRPr lang="en-US" dirty="0"/>
          </a:p>
          <a:p>
            <a:pPr algn="ctr"/>
            <a:r>
              <a:rPr lang="en-US" dirty="0"/>
              <a:t>Beirut– 27-28 March 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82381"/>
          </a:xfrm>
        </p:spPr>
        <p:txBody>
          <a:bodyPr/>
          <a:lstStyle/>
          <a:p>
            <a:r>
              <a:rPr lang="en-US" b="1" dirty="0" smtClean="0"/>
              <a:t>An Overview of the Challenges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Three general challenges/problems: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Lack of information on intellectual property</a:t>
            </a:r>
          </a:p>
          <a:p>
            <a:r>
              <a:rPr lang="en-US" sz="3200" dirty="0" smtClean="0"/>
              <a:t>Lack of “time”: SMEs do not know why they should “lose time” with IP</a:t>
            </a:r>
          </a:p>
          <a:p>
            <a:r>
              <a:rPr lang="en-US" sz="3200" dirty="0" smtClean="0"/>
              <a:t>Lack of understanding: SMEs do not understand why IP is relevant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232256"/>
            <a:ext cx="7084177" cy="365125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40" y="882382"/>
            <a:ext cx="5264782" cy="257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3640" y="9331"/>
            <a:ext cx="10018713" cy="882381"/>
          </a:xfrm>
        </p:spPr>
        <p:txBody>
          <a:bodyPr/>
          <a:lstStyle/>
          <a:p>
            <a:r>
              <a:rPr lang="en-US" b="1" dirty="0" smtClean="0"/>
              <a:t>An Overview of the Challenges…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 fontScale="92500" lnSpcReduction="10000"/>
          </a:bodyPr>
          <a:lstStyle/>
          <a:p>
            <a:endParaRPr lang="en-US" sz="3400" dirty="0" smtClean="0"/>
          </a:p>
          <a:p>
            <a:pPr marL="0" indent="0">
              <a:buNone/>
            </a:pPr>
            <a:r>
              <a:rPr lang="en-US" sz="3200" dirty="0" smtClean="0"/>
              <a:t>Problems and Challenges:</a:t>
            </a:r>
          </a:p>
          <a:p>
            <a:r>
              <a:rPr lang="en-US" sz="3200" dirty="0" smtClean="0"/>
              <a:t>General knowledge of IP</a:t>
            </a:r>
          </a:p>
          <a:p>
            <a:r>
              <a:rPr lang="en-US" sz="3200" dirty="0" smtClean="0"/>
              <a:t>Lack of information on IP protection</a:t>
            </a:r>
          </a:p>
          <a:p>
            <a:r>
              <a:rPr lang="en-US" sz="3200" dirty="0" smtClean="0"/>
              <a:t>Lack of information on the advantages of different IP systems of protection</a:t>
            </a:r>
          </a:p>
          <a:p>
            <a:r>
              <a:rPr lang="en-US" sz="3200" dirty="0"/>
              <a:t>Access to IP systems of </a:t>
            </a:r>
            <a:r>
              <a:rPr lang="en-US" sz="3200" dirty="0" smtClean="0"/>
              <a:t>protection</a:t>
            </a:r>
          </a:p>
          <a:p>
            <a:r>
              <a:rPr lang="en-US" sz="3200" dirty="0" smtClean="0"/>
              <a:t>Time and costs of IP systems of protection  </a:t>
            </a:r>
          </a:p>
          <a:p>
            <a:r>
              <a:rPr lang="en-US" sz="3200" dirty="0" smtClean="0"/>
              <a:t>Timing of IP protection </a:t>
            </a:r>
          </a:p>
          <a:p>
            <a:r>
              <a:rPr lang="en-US" sz="3200" dirty="0" smtClean="0"/>
              <a:t>Management and exploitation of IP rights</a:t>
            </a:r>
          </a:p>
          <a:p>
            <a:r>
              <a:rPr lang="en-US" sz="3200" dirty="0" smtClean="0"/>
              <a:t>Enforcement of IP rights  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232256"/>
            <a:ext cx="7084177" cy="365125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82381"/>
          </a:xfrm>
        </p:spPr>
        <p:txBody>
          <a:bodyPr/>
          <a:lstStyle/>
          <a:p>
            <a:r>
              <a:rPr lang="en-US" b="1" dirty="0" smtClean="0"/>
              <a:t>…and solutions!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pPr marL="0" indent="0" algn="ctr">
              <a:buNone/>
            </a:pPr>
            <a:r>
              <a:rPr lang="en-US" sz="5000" dirty="0" smtClean="0"/>
              <a:t>Solutions:</a:t>
            </a:r>
          </a:p>
          <a:p>
            <a:pPr marL="0" indent="0" algn="ctr">
              <a:buNone/>
            </a:pPr>
            <a:r>
              <a:rPr lang="en-US" sz="5000" dirty="0" smtClean="0"/>
              <a:t>Information and knowledge…</a:t>
            </a:r>
          </a:p>
          <a:p>
            <a:pPr marL="0" indent="0" algn="ctr">
              <a:buNone/>
            </a:pPr>
            <a:endParaRPr lang="en-US" sz="5000" dirty="0"/>
          </a:p>
          <a:p>
            <a:pPr marL="0" indent="0" algn="ctr">
              <a:buNone/>
            </a:pPr>
            <a:r>
              <a:rPr lang="en-US" sz="5000" dirty="0" smtClean="0"/>
              <a:t>…specific policies!</a:t>
            </a:r>
          </a:p>
          <a:p>
            <a:pPr marL="0" indent="0" algn="ctr">
              <a:buNone/>
            </a:pPr>
            <a:endParaRPr lang="en-US" sz="5000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232256"/>
            <a:ext cx="7084177" cy="365125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963386"/>
          </a:xfrm>
        </p:spPr>
        <p:txBody>
          <a:bodyPr/>
          <a:lstStyle/>
          <a:p>
            <a:r>
              <a:rPr lang="en-US" b="1" dirty="0" smtClean="0"/>
              <a:t>Preliminary Remark 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 smtClean="0"/>
              <a:t>!!! Holistic approach to SMEs problems !!!</a:t>
            </a:r>
          </a:p>
          <a:p>
            <a:pPr marL="0" indent="0" algn="ctr">
              <a:buNone/>
            </a:pPr>
            <a:endParaRPr lang="en-US" sz="4500" dirty="0"/>
          </a:p>
          <a:p>
            <a:pPr marL="0" indent="0" algn="ctr">
              <a:buNone/>
            </a:pPr>
            <a:endParaRPr lang="en-US" sz="4500" dirty="0" smtClean="0"/>
          </a:p>
          <a:p>
            <a:pPr marL="0" indent="0" algn="ctr">
              <a:buNone/>
            </a:pPr>
            <a:endParaRPr lang="en-US" sz="4500" dirty="0" smtClean="0"/>
          </a:p>
          <a:p>
            <a:pPr marL="0" indent="0" algn="ctr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 smtClean="0"/>
              <a:t>									</a:t>
            </a:r>
            <a:r>
              <a:rPr lang="en-US" sz="800" dirty="0" smtClean="0"/>
              <a:t>© </a:t>
            </a:r>
            <a:r>
              <a:rPr lang="en-US" sz="800" dirty="0"/>
              <a:t>http://</a:t>
            </a:r>
            <a:r>
              <a:rPr lang="en-US" sz="800" dirty="0" err="1"/>
              <a:t>www.businessdayonline.com</a:t>
            </a:r>
            <a:r>
              <a:rPr lang="en-US" sz="800" dirty="0"/>
              <a:t>/small-medium-sized-enterprises-smes-commercial-banks-need-relationship-upgrading</a:t>
            </a:r>
            <a:r>
              <a:rPr lang="en-US" sz="800" dirty="0" smtClean="0"/>
              <a:t>/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572279" y="6229967"/>
            <a:ext cx="7084177" cy="365125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7" y="1776804"/>
            <a:ext cx="8982379" cy="36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82381"/>
          </a:xfrm>
        </p:spPr>
        <p:txBody>
          <a:bodyPr/>
          <a:lstStyle/>
          <a:p>
            <a:r>
              <a:rPr lang="en-US" b="1" dirty="0" smtClean="0"/>
              <a:t>Knowledge of IP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 fontScale="92500" lnSpcReduction="10000"/>
          </a:bodyPr>
          <a:lstStyle/>
          <a:p>
            <a:endParaRPr lang="en-US" sz="3400" dirty="0" smtClean="0"/>
          </a:p>
          <a:p>
            <a:r>
              <a:rPr lang="en-US" sz="3400" dirty="0" smtClean="0"/>
              <a:t>No knowledge at all of IP </a:t>
            </a:r>
          </a:p>
          <a:p>
            <a:pPr marL="0" indent="0">
              <a:buNone/>
            </a:pPr>
            <a:r>
              <a:rPr lang="en-US" sz="3400" dirty="0" smtClean="0"/>
              <a:t>Or</a:t>
            </a:r>
          </a:p>
          <a:p>
            <a:r>
              <a:rPr lang="en-US" sz="3400" dirty="0" smtClean="0"/>
              <a:t>Misconception or prejudgment on IP rights:</a:t>
            </a:r>
          </a:p>
          <a:p>
            <a:pPr marL="0" indent="0">
              <a:buNone/>
            </a:pPr>
            <a:endParaRPr lang="en-US" sz="3400" dirty="0" smtClean="0">
              <a:sym typeface="Wingdings"/>
            </a:endParaRPr>
          </a:p>
          <a:p>
            <a:pPr marL="0" indent="0">
              <a:buNone/>
            </a:pPr>
            <a:r>
              <a:rPr lang="en-US" sz="3400" dirty="0" smtClean="0">
                <a:sym typeface="Wingdings"/>
              </a:rPr>
              <a:t>Main questions: </a:t>
            </a:r>
          </a:p>
          <a:p>
            <a:pPr>
              <a:buFontTx/>
              <a:buChar char="-"/>
            </a:pPr>
            <a:r>
              <a:rPr lang="en-US" sz="3400" dirty="0" smtClean="0">
                <a:sym typeface="Wingdings"/>
              </a:rPr>
              <a:t>Exact content of patent rights?</a:t>
            </a:r>
          </a:p>
          <a:p>
            <a:pPr>
              <a:buFontTx/>
              <a:buChar char="-"/>
            </a:pPr>
            <a:r>
              <a:rPr lang="en-US" sz="3400" dirty="0" smtClean="0">
                <a:sym typeface="Wingdings"/>
              </a:rPr>
              <a:t>Function and role of trademarks? </a:t>
            </a:r>
          </a:p>
          <a:p>
            <a:pPr>
              <a:buFontTx/>
              <a:buChar char="-"/>
            </a:pPr>
            <a:r>
              <a:rPr lang="en-US" sz="3400" dirty="0" smtClean="0">
                <a:sym typeface="Wingdings"/>
              </a:rPr>
              <a:t>Precise scope of Industrial designs? </a:t>
            </a:r>
          </a:p>
          <a:p>
            <a:pPr>
              <a:buFontTx/>
              <a:buChar char="-"/>
            </a:pPr>
            <a:r>
              <a:rPr lang="en-US" sz="3400" dirty="0" smtClean="0">
                <a:sym typeface="Wingdings"/>
              </a:rPr>
              <a:t>Scope and protection of copyright and function of ®? </a:t>
            </a:r>
            <a:endParaRPr lang="en-US" sz="34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82381"/>
          </a:xfrm>
        </p:spPr>
        <p:txBody>
          <a:bodyPr/>
          <a:lstStyle/>
          <a:p>
            <a:r>
              <a:rPr lang="en-US" b="1" dirty="0" smtClean="0"/>
              <a:t>Lack of Information on </a:t>
            </a:r>
            <a:r>
              <a:rPr lang="en-US" b="1" dirty="0" smtClean="0"/>
              <a:t>IP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r>
              <a:rPr lang="en-US" sz="3400" dirty="0" smtClean="0"/>
              <a:t>Lack of information on IP protection:</a:t>
            </a:r>
          </a:p>
          <a:p>
            <a:endParaRPr lang="en-US" sz="3400" dirty="0" smtClean="0"/>
          </a:p>
          <a:p>
            <a:endParaRPr lang="en-US" sz="34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/>
              <a:t>	</a:t>
            </a:r>
            <a:r>
              <a:rPr lang="en-US" sz="800" dirty="0" smtClean="0"/>
              <a:t>																© </a:t>
            </a:r>
            <a:r>
              <a:rPr lang="en-US" sz="800" dirty="0"/>
              <a:t>https://</a:t>
            </a:r>
            <a:r>
              <a:rPr lang="en-US" sz="800" dirty="0" err="1"/>
              <a:t>www.sriplaw.com</a:t>
            </a:r>
            <a:r>
              <a:rPr lang="en-US" sz="800" dirty="0"/>
              <a:t>/beyond-</a:t>
            </a:r>
            <a:r>
              <a:rPr lang="en-US" sz="800" dirty="0" err="1"/>
              <a:t>powerpoint</a:t>
            </a:r>
            <a:r>
              <a:rPr lang="en-US" sz="800" dirty="0"/>
              <a:t>-watch-our-</a:t>
            </a:r>
            <a:r>
              <a:rPr lang="en-US" sz="800" dirty="0" err="1"/>
              <a:t>prezi</a:t>
            </a:r>
            <a:r>
              <a:rPr lang="en-US" sz="800" dirty="0"/>
              <a:t>-what-is-intellectual-property/</a:t>
            </a:r>
            <a:endParaRPr lang="en-US" sz="800" dirty="0" smtClean="0"/>
          </a:p>
          <a:p>
            <a:pPr lvl="1"/>
            <a:r>
              <a:rPr lang="en-US" sz="3000" dirty="0" smtClean="0"/>
              <a:t>Misconception concerning the protection of innovation and literary and artistic works;</a:t>
            </a:r>
          </a:p>
          <a:p>
            <a:pPr lvl="1"/>
            <a:r>
              <a:rPr lang="en-US" sz="3000" dirty="0" smtClean="0"/>
              <a:t>Confusion between automatic protection and registration of IPRs;</a:t>
            </a:r>
          </a:p>
          <a:p>
            <a:pPr lvl="1"/>
            <a:r>
              <a:rPr lang="en-US" sz="3000" dirty="0" smtClean="0"/>
              <a:t>Misunderstanding of the concept of territoriality of IPRs.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29" y="848302"/>
            <a:ext cx="4756782" cy="25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82381"/>
          </a:xfrm>
        </p:spPr>
        <p:txBody>
          <a:bodyPr>
            <a:normAutofit/>
          </a:bodyPr>
          <a:lstStyle/>
          <a:p>
            <a:r>
              <a:rPr lang="en-US" b="1" dirty="0" smtClean="0"/>
              <a:t>IP Systems of Protection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40267"/>
            <a:ext cx="12192000" cy="6417734"/>
          </a:xfrm>
        </p:spPr>
        <p:txBody>
          <a:bodyPr>
            <a:normAutofit/>
          </a:bodyPr>
          <a:lstStyle/>
          <a:p>
            <a:endParaRPr lang="en-US" sz="3400" dirty="0" smtClean="0"/>
          </a:p>
          <a:p>
            <a:r>
              <a:rPr lang="en-US" sz="3400" dirty="0"/>
              <a:t>Lack of information on national, regional and international IP systems of </a:t>
            </a:r>
            <a:r>
              <a:rPr lang="en-US" sz="3400" dirty="0" smtClean="0"/>
              <a:t>protection:</a:t>
            </a:r>
          </a:p>
          <a:p>
            <a:pPr lvl="1"/>
            <a:r>
              <a:rPr lang="en-US" sz="3000" dirty="0" smtClean="0"/>
              <a:t>Problems in the identification of the right sources of law applicable to different IP rights;</a:t>
            </a:r>
          </a:p>
          <a:p>
            <a:pPr lvl="1"/>
            <a:r>
              <a:rPr lang="en-US" sz="3000" dirty="0" smtClean="0"/>
              <a:t>Lack of knowledge concerning the different patent protection systems (e.g. national, EPO, ARIPO, OAPI, PCT);</a:t>
            </a:r>
          </a:p>
          <a:p>
            <a:pPr lvl="1"/>
            <a:r>
              <a:rPr lang="en-US" sz="3000" dirty="0" smtClean="0"/>
              <a:t>Lack of knowledge concerning the different trademark protection systems (e.g. national, EUIPO, Madrid System);</a:t>
            </a:r>
          </a:p>
          <a:p>
            <a:pPr lvl="1"/>
            <a:r>
              <a:rPr lang="en-US" sz="3000" dirty="0"/>
              <a:t>Lack of knowledge concerning the </a:t>
            </a:r>
            <a:r>
              <a:rPr lang="en-US" sz="3000" dirty="0" smtClean="0"/>
              <a:t>different industrial designs protection systems (e.g. national, EUIPO, Hague Agreement).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453385" y="6485467"/>
            <a:ext cx="7084177" cy="111914"/>
          </a:xfrm>
        </p:spPr>
        <p:txBody>
          <a:bodyPr/>
          <a:lstStyle/>
          <a:p>
            <a:pPr algn="ctr"/>
            <a:r>
              <a:rPr lang="en-US" dirty="0"/>
              <a:t>Gabriele </a:t>
            </a:r>
            <a:r>
              <a:rPr lang="en-US" dirty="0" err="1" smtClean="0"/>
              <a:t>Gagliani</a:t>
            </a:r>
            <a:endParaRPr lang="en-US" dirty="0"/>
          </a:p>
          <a:p>
            <a:pPr algn="ctr"/>
            <a:r>
              <a:rPr lang="en-US" dirty="0"/>
              <a:t>Beirut– </a:t>
            </a:r>
            <a:r>
              <a:rPr lang="en-US" dirty="0" smtClean="0"/>
              <a:t>27-28 March </a:t>
            </a:r>
            <a:r>
              <a:rPr lang="en-US" dirty="0"/>
              <a:t>2018</a:t>
            </a:r>
          </a:p>
          <a:p>
            <a:pPr algn="ctr"/>
            <a:r>
              <a:rPr lang="en-US" dirty="0"/>
              <a:t>WIPO Sub-Regional Workshop on Policy Mechanism for Supporting Small and Medium-sized Enterprises Use of the Intellectual Property System in Their Competitive Strategy</a:t>
            </a:r>
          </a:p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Parallasse</Template>
  <TotalTime>9</TotalTime>
  <Words>1270</Words>
  <Application>Microsoft Macintosh PowerPoint</Application>
  <PresentationFormat>Widescreen</PresentationFormat>
  <Paragraphs>242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5" baseType="lpstr">
      <vt:lpstr>Calibri</vt:lpstr>
      <vt:lpstr>Corbel</vt:lpstr>
      <vt:lpstr>Wingdings</vt:lpstr>
      <vt:lpstr>Arial</vt:lpstr>
      <vt:lpstr>Parallasse</vt:lpstr>
      <vt:lpstr>Challenges Faced by SMEs in Using the IP System in their Competitive Strategies </vt:lpstr>
      <vt:lpstr>Content and Objectives </vt:lpstr>
      <vt:lpstr>An Overview of the Challenges</vt:lpstr>
      <vt:lpstr>An Overview of the Challenges…</vt:lpstr>
      <vt:lpstr>…and solutions!</vt:lpstr>
      <vt:lpstr>Preliminary Remark </vt:lpstr>
      <vt:lpstr>Knowledge of IP</vt:lpstr>
      <vt:lpstr>Lack of Information on IP</vt:lpstr>
      <vt:lpstr>IP Systems of Protection</vt:lpstr>
      <vt:lpstr>Access to IP Systems of Protection</vt:lpstr>
      <vt:lpstr>Access to IP Systems of Protection</vt:lpstr>
      <vt:lpstr>Access to IP Systems of Protection</vt:lpstr>
      <vt:lpstr>Access to IP Systems of Protection</vt:lpstr>
      <vt:lpstr>Time &amp; Costs of IP Protection</vt:lpstr>
      <vt:lpstr>Appropriate Timing of IP Protection</vt:lpstr>
      <vt:lpstr>IP Management</vt:lpstr>
      <vt:lpstr>IP Enforcement </vt:lpstr>
      <vt:lpstr>Some possible solutions</vt:lpstr>
      <vt:lpstr>Some possible solutions – In Practice!</vt:lpstr>
      <vt:lpstr>Presentazione di PowerPoint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258</cp:revision>
  <dcterms:created xsi:type="dcterms:W3CDTF">2016-03-17T10:29:32Z</dcterms:created>
  <dcterms:modified xsi:type="dcterms:W3CDTF">2018-03-28T12:20:21Z</dcterms:modified>
</cp:coreProperties>
</file>