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9" r:id="rId4"/>
    <p:sldId id="317" r:id="rId5"/>
    <p:sldId id="318" r:id="rId6"/>
    <p:sldId id="333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8" r:id="rId16"/>
    <p:sldId id="329" r:id="rId17"/>
    <p:sldId id="330" r:id="rId18"/>
    <p:sldId id="331" r:id="rId19"/>
    <p:sldId id="332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58" r:id="rId28"/>
    <p:sldId id="356" r:id="rId29"/>
    <p:sldId id="357" r:id="rId30"/>
    <p:sldId id="359" r:id="rId31"/>
    <p:sldId id="360" r:id="rId32"/>
    <p:sldId id="361" r:id="rId33"/>
    <p:sldId id="362" r:id="rId34"/>
    <p:sldId id="363" r:id="rId35"/>
    <p:sldId id="364" r:id="rId36"/>
    <p:sldId id="343" r:id="rId37"/>
    <p:sldId id="348" r:id="rId38"/>
    <p:sldId id="345" r:id="rId39"/>
    <p:sldId id="346" r:id="rId40"/>
    <p:sldId id="344" r:id="rId41"/>
    <p:sldId id="341" r:id="rId42"/>
    <p:sldId id="352" r:id="rId43"/>
    <p:sldId id="349" r:id="rId44"/>
    <p:sldId id="350" r:id="rId45"/>
    <p:sldId id="351" r:id="rId46"/>
    <p:sldId id="353" r:id="rId47"/>
    <p:sldId id="347" r:id="rId48"/>
    <p:sldId id="327" r:id="rId49"/>
    <p:sldId id="354" r:id="rId50"/>
    <p:sldId id="355" r:id="rId51"/>
    <p:sldId id="288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34"/>
    <p:restoredTop sz="94630"/>
  </p:normalViewPr>
  <p:slideViewPr>
    <p:cSldViewPr snapToGrid="0" snapToObjects="1">
      <p:cViewPr varScale="1">
        <p:scale>
          <a:sx n="76" d="100"/>
          <a:sy n="76" d="100"/>
        </p:scale>
        <p:origin x="2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60345-09D2-B94E-949F-0C79F3F4A267}" type="datetimeFigureOut">
              <a:rPr lang="it-IT" smtClean="0"/>
              <a:t>28/03/18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FA792-F572-9344-B872-7A900228778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4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FA792-F572-9344-B872-7A900228778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74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2216-6C83-C945-AAA8-B635A0D28833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81D1-75E6-4845-9849-459101D4F6CB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463B-9AFE-8148-94AC-0A2BA691D947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E7EF-7AB1-3B4C-942F-1DC7F5602516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409C-0FBE-0549-8EB0-91DE0C5075E6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FB61-843F-604E-8BDA-8A1E3CA0E6C9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D091-7FE5-D74A-9FAE-F50FD2F1245B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371E-92F0-0B4E-8E8E-37498AECF8B1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6A1-8BCB-2A40-BE0F-04FB603A37C7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E548-E467-D34F-86AF-D5B42C5D8C6D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5BF1-284C-F34E-8D7B-78FCD0585D15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F239-A3FE-3A4F-ABB1-82E5694AF9DB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B1CD-88ED-1D41-BCF0-041A733792D1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2ACB-9A6F-8A41-9A08-8464353F529B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F982-2409-C449-9388-CF0CC541D672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15A6-E264-B04C-BC56-E11AD17A95AA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6C2C-97FC-754D-B6BA-4F110F3DEF33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EB6464E-50D0-1E47-9A2C-0B6FC4A5D93C}" type="datetime1">
              <a:rPr lang="it-IT" smtClean="0"/>
              <a:t>28/03/18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ipo.int/ip-development/en/agenda/tech_transfer/index.html" TargetMode="External"/><Relationship Id="rId3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uipo.europa.eu/ohimportal/it" TargetMode="External"/><Relationship Id="rId3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abriele.gagliani@unibocconi.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5018" y="346364"/>
            <a:ext cx="11319164" cy="36499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Initiatives for Supporting SMEs Use of the IP System in Their Competitive </a:t>
            </a:r>
            <a:r>
              <a:rPr lang="en-US" b="1" dirty="0" smtClean="0"/>
              <a:t>Strategy</a:t>
            </a:r>
            <a:br>
              <a:rPr lang="en-US" b="1" dirty="0" smtClean="0"/>
            </a:br>
            <a:r>
              <a:rPr lang="en-US" b="1" dirty="0" smtClean="0"/>
              <a:t>Experience of Europe</a:t>
            </a:r>
            <a:endParaRPr lang="en-US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996266"/>
            <a:ext cx="12191999" cy="2861733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Gabriele </a:t>
            </a:r>
            <a:r>
              <a:rPr lang="en-US" dirty="0" err="1" smtClean="0"/>
              <a:t>Gagliani</a:t>
            </a:r>
            <a:endParaRPr lang="en-US" dirty="0" smtClean="0"/>
          </a:p>
          <a:p>
            <a:pPr algn="ctr"/>
            <a:r>
              <a:rPr lang="en-US" dirty="0" smtClean="0"/>
              <a:t>Beirut– 27-28 March 2018</a:t>
            </a:r>
          </a:p>
          <a:p>
            <a:pPr algn="ctr"/>
            <a:r>
              <a:rPr lang="en-US" dirty="0" smtClean="0"/>
              <a:t>WIPO Sub-Regional Workshop on Policy Mechanism for Supporting Small and Medium-sized Enterprises Use of the Intellectual Property System in Their Competitive Strategy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r>
              <a:rPr lang="en-US" sz="3400" u="sng" dirty="0" smtClean="0"/>
              <a:t>The European IPRs Helpdesk </a:t>
            </a:r>
          </a:p>
          <a:p>
            <a:endParaRPr lang="en-US" sz="3400" u="sng" dirty="0" smtClean="0"/>
          </a:p>
          <a:p>
            <a:pPr marL="0" indent="0">
              <a:buNone/>
            </a:pPr>
            <a:r>
              <a:rPr lang="en-US" sz="3400" dirty="0" smtClean="0"/>
              <a:t>An evaluation report of 2013 highlighted the relevance of marketing and communication and the need to enhance the connection with entities already working with SMEs.</a:t>
            </a:r>
          </a:p>
          <a:p>
            <a:pPr marL="0" indent="0">
              <a:buNone/>
            </a:pPr>
            <a:endParaRPr lang="en-US" sz="3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0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r>
              <a:rPr lang="en-US" sz="3400" u="sng" dirty="0" err="1" smtClean="0"/>
              <a:t>IPorta</a:t>
            </a:r>
            <a:r>
              <a:rPr lang="en-US" sz="3400" u="sng" dirty="0" smtClean="0"/>
              <a:t> Project (“EU Accessible Intellectual Property” 2011-2014)</a:t>
            </a:r>
          </a:p>
          <a:p>
            <a:r>
              <a:rPr lang="en-US" sz="3400" dirty="0" smtClean="0"/>
              <a:t>Launched to support SMEs’ use of IPRs addressing the services provided to SMEs by national intellectual property offices mainly.</a:t>
            </a:r>
          </a:p>
          <a:p>
            <a:r>
              <a:rPr lang="en-US" sz="3400" dirty="0" smtClean="0"/>
              <a:t>Budget of the project: </a:t>
            </a:r>
            <a:r>
              <a:rPr lang="en-US" sz="3600" dirty="0"/>
              <a:t>€ </a:t>
            </a:r>
            <a:r>
              <a:rPr lang="en-US" sz="3400" dirty="0" smtClean="0"/>
              <a:t>1.5 million. </a:t>
            </a:r>
          </a:p>
          <a:p>
            <a:r>
              <a:rPr lang="en-US" sz="3400" dirty="0" smtClean="0"/>
              <a:t>15 national intellectual property offices addressed. </a:t>
            </a:r>
          </a:p>
          <a:p>
            <a:r>
              <a:rPr lang="en-US" sz="3400" dirty="0" smtClean="0"/>
              <a:t>Built upon a previous project (</a:t>
            </a:r>
            <a:r>
              <a:rPr lang="en-US" sz="3400" dirty="0" err="1" smtClean="0"/>
              <a:t>IPeuroAware</a:t>
            </a:r>
            <a:r>
              <a:rPr lang="en-US" sz="3400" dirty="0" smtClean="0"/>
              <a:t>, 2007-2011), endowed with a budget of </a:t>
            </a:r>
            <a:r>
              <a:rPr lang="en-US" sz="3600" dirty="0"/>
              <a:t>€ </a:t>
            </a:r>
            <a:r>
              <a:rPr lang="en-US" sz="3600" dirty="0" smtClean="0"/>
              <a:t>6.16 million.</a:t>
            </a:r>
            <a:endParaRPr lang="en-US" sz="3600" dirty="0"/>
          </a:p>
          <a:p>
            <a:endParaRPr lang="en-US" sz="3400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6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85000" lnSpcReduction="20000"/>
          </a:bodyPr>
          <a:lstStyle/>
          <a:p>
            <a:endParaRPr lang="en-US" sz="3400" dirty="0" smtClean="0"/>
          </a:p>
          <a:p>
            <a:r>
              <a:rPr lang="en-US" sz="3400" u="sng" dirty="0" err="1" smtClean="0"/>
              <a:t>IPorta</a:t>
            </a:r>
            <a:r>
              <a:rPr lang="en-US" sz="3400" u="sng" dirty="0" smtClean="0"/>
              <a:t> Project (2011-2014)</a:t>
            </a:r>
          </a:p>
          <a:p>
            <a:endParaRPr lang="en-US" sz="3400" u="sng" dirty="0" smtClean="0"/>
          </a:p>
          <a:p>
            <a:r>
              <a:rPr lang="en-US" sz="3400" dirty="0" smtClean="0"/>
              <a:t>Aimed at: </a:t>
            </a:r>
          </a:p>
          <a:p>
            <a:pPr lvl="1"/>
            <a:r>
              <a:rPr lang="en-US" sz="3000" dirty="0" smtClean="0"/>
              <a:t>a) creating and upgrading of IPRs-related services (training, developing, updating and disseminating IP tools, e.g. to evaluate and manage IP); </a:t>
            </a:r>
          </a:p>
          <a:p>
            <a:pPr lvl="1"/>
            <a:r>
              <a:rPr lang="en-US" sz="3000" dirty="0" smtClean="0"/>
              <a:t>b) expanding a dedicated webpage; </a:t>
            </a:r>
          </a:p>
          <a:p>
            <a:pPr lvl="1"/>
            <a:r>
              <a:rPr lang="en-US" sz="3000" dirty="0" smtClean="0"/>
              <a:t>c) helping national intellectual property offices helpdesks (e.g. through personnel training to improve services offered, exchange best practices.)</a:t>
            </a:r>
          </a:p>
          <a:p>
            <a:endParaRPr lang="en-US" sz="3400" dirty="0" smtClean="0"/>
          </a:p>
          <a:p>
            <a:r>
              <a:rPr lang="en-US" sz="3400" dirty="0" smtClean="0"/>
              <a:t>The creation and upgrading of IPRs-related services was the most successful activity with service transfer from some countries to others. However, the results were mixed!</a:t>
            </a:r>
          </a:p>
          <a:p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7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endParaRPr lang="en-US" sz="3400" dirty="0" smtClean="0"/>
          </a:p>
          <a:p>
            <a:r>
              <a:rPr lang="en-US" sz="3400" u="sng" dirty="0" err="1" smtClean="0"/>
              <a:t>IPorta</a:t>
            </a:r>
            <a:r>
              <a:rPr lang="en-US" sz="3400" u="sng" dirty="0" smtClean="0"/>
              <a:t> Project (2011-2014)</a:t>
            </a:r>
          </a:p>
          <a:p>
            <a:endParaRPr lang="en-US" sz="3400" u="sng" dirty="0"/>
          </a:p>
          <a:p>
            <a:r>
              <a:rPr lang="en-US" sz="3400" dirty="0" err="1" smtClean="0"/>
              <a:t>IPorta</a:t>
            </a:r>
            <a:r>
              <a:rPr lang="en-US" sz="3400" dirty="0" smtClean="0"/>
              <a:t> allowed to raise the question of whether national intellectual property offices could offer IPRs-related services to SMEs or they are just administrative bodies…limitations from the offices “self-perception” and/or legal restrictions!</a:t>
            </a:r>
          </a:p>
          <a:p>
            <a:endParaRPr lang="en-US" sz="3400" dirty="0" smtClean="0"/>
          </a:p>
          <a:p>
            <a:r>
              <a:rPr lang="en-US" sz="3400" dirty="0" smtClean="0"/>
              <a:t>Result: the best way to offer IPRs support is within general business support through cooperation with intermediaries!!!</a:t>
            </a:r>
          </a:p>
          <a:p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57200"/>
            <a:ext cx="12192000" cy="6400801"/>
          </a:xfrm>
        </p:spPr>
        <p:txBody>
          <a:bodyPr>
            <a:normAutofit fontScale="77500" lnSpcReduction="20000"/>
          </a:bodyPr>
          <a:lstStyle/>
          <a:p>
            <a:endParaRPr lang="en-US" sz="3400" dirty="0" smtClean="0"/>
          </a:p>
          <a:p>
            <a:r>
              <a:rPr lang="en-US" sz="3400" u="sng" dirty="0" err="1" smtClean="0"/>
              <a:t>IPorta</a:t>
            </a:r>
            <a:r>
              <a:rPr lang="en-US" sz="3400" u="sng" dirty="0" smtClean="0"/>
              <a:t> Project (2011-2014)</a:t>
            </a:r>
          </a:p>
          <a:p>
            <a:endParaRPr lang="en-US" sz="3400" u="sng" dirty="0"/>
          </a:p>
          <a:p>
            <a:r>
              <a:rPr lang="en-US" sz="3400" dirty="0" err="1" smtClean="0"/>
              <a:t>IPorta</a:t>
            </a:r>
            <a:r>
              <a:rPr lang="en-US" sz="3400" dirty="0" smtClean="0"/>
              <a:t> exposed the fact that several SMEs did not have knowledge and competences to face IP-related challenges…</a:t>
            </a:r>
          </a:p>
          <a:p>
            <a:r>
              <a:rPr lang="en-US" sz="3400" dirty="0" smtClean="0"/>
              <a:t>…But the overall result (supporting SMEs to use constructively IPRs) was moderate and project sustainability was low!</a:t>
            </a:r>
          </a:p>
          <a:p>
            <a:endParaRPr lang="en-US" sz="3400" dirty="0" smtClean="0"/>
          </a:p>
          <a:p>
            <a:r>
              <a:rPr lang="en-US" sz="3400" dirty="0" smtClean="0"/>
              <a:t>A look to the future - clear need of public action with regard to services to support  SMEs use and management of IP (</a:t>
            </a:r>
            <a:r>
              <a:rPr lang="en-US" sz="3400" dirty="0" err="1" smtClean="0"/>
              <a:t>IPorta</a:t>
            </a:r>
            <a:r>
              <a:rPr lang="en-US" sz="3400" dirty="0" smtClean="0"/>
              <a:t> II):</a:t>
            </a:r>
          </a:p>
          <a:p>
            <a:pPr lvl="1"/>
            <a:r>
              <a:rPr lang="en-US" sz="3000" dirty="0" smtClean="0"/>
              <a:t>Established a panel of experts to monitor tools elaborated during the project;</a:t>
            </a:r>
          </a:p>
          <a:p>
            <a:pPr lvl="1"/>
            <a:r>
              <a:rPr lang="en-US" sz="3000" dirty="0" smtClean="0"/>
              <a:t>Extend participation beyond national intellectual property offices to SMEs-service providers;</a:t>
            </a:r>
          </a:p>
          <a:p>
            <a:pPr lvl="1"/>
            <a:r>
              <a:rPr lang="en-US" sz="3000" dirty="0" smtClean="0"/>
              <a:t>Stricter criteria in terms of the project activities/budget/costs;</a:t>
            </a:r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540327"/>
            <a:ext cx="12192000" cy="6317674"/>
          </a:xfrm>
        </p:spPr>
        <p:txBody>
          <a:bodyPr>
            <a:normAutofit fontScale="92500"/>
          </a:bodyPr>
          <a:lstStyle/>
          <a:p>
            <a:r>
              <a:rPr lang="en-US" sz="3400" u="sng" dirty="0" smtClean="0"/>
              <a:t>EU-Level Conferences </a:t>
            </a:r>
            <a:endParaRPr lang="en-US" sz="3400" dirty="0"/>
          </a:p>
          <a:p>
            <a:r>
              <a:rPr lang="en-US" sz="3400" dirty="0" smtClean="0"/>
              <a:t>The EU Commission organizes a number of conferences to study and disseminate knowledge on IPRs for business, but also as for a to discuss IPRs and technology-related issues : </a:t>
            </a:r>
          </a:p>
          <a:p>
            <a:endParaRPr lang="en-US" sz="3400" dirty="0"/>
          </a:p>
          <a:p>
            <a:pPr marL="0" indent="0">
              <a:buNone/>
            </a:pPr>
            <a:r>
              <a:rPr lang="en-US" sz="900" dirty="0" smtClean="0"/>
              <a:t> </a:t>
            </a:r>
          </a:p>
          <a:p>
            <a:pPr marL="0" indent="0">
              <a:buNone/>
            </a:pPr>
            <a:r>
              <a:rPr lang="en-US" sz="900" dirty="0" smtClean="0"/>
              <a:t>														</a:t>
            </a:r>
          </a:p>
          <a:p>
            <a:pPr marL="0" indent="0">
              <a:buNone/>
            </a:pPr>
            <a:r>
              <a:rPr lang="en-US" sz="900" dirty="0"/>
              <a:t>	</a:t>
            </a:r>
            <a:r>
              <a:rPr lang="en-US" sz="900" dirty="0" smtClean="0"/>
              <a:t>															© European Commission https</a:t>
            </a:r>
            <a:r>
              <a:rPr lang="en-US" sz="900" dirty="0"/>
              <a:t>://</a:t>
            </a:r>
            <a:r>
              <a:rPr lang="en-US" sz="900" dirty="0" err="1"/>
              <a:t>ec.europa.eu</a:t>
            </a:r>
            <a:r>
              <a:rPr lang="en-US" sz="900" dirty="0"/>
              <a:t>/growth/content/ipr-enforcement-conference-2016_en</a:t>
            </a:r>
            <a:endParaRPr lang="en-US" sz="900" dirty="0" smtClean="0"/>
          </a:p>
          <a:p>
            <a:pPr lvl="1"/>
            <a:r>
              <a:rPr lang="en-US" sz="3000" dirty="0" smtClean="0"/>
              <a:t>E.g. 2016 IPR Enforcement Conference – a forum to discuss latest IPRs enforcement issues with decision makers, public representatives and  agencies, companies and stakeholders.</a:t>
            </a:r>
          </a:p>
          <a:p>
            <a:pPr lvl="1"/>
            <a:r>
              <a:rPr lang="en-US" sz="3000" dirty="0" smtClean="0"/>
              <a:t>E.g. 2009 Making IPRs Work for SMEs – presented a report from an expert group analyzing the support needs of SMEs in the enforcement of IPRs.</a:t>
            </a:r>
            <a:endParaRPr lang="en-US" sz="3000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511810"/>
            <a:ext cx="5961682" cy="123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EU-Level Consultations </a:t>
            </a:r>
          </a:p>
          <a:p>
            <a:r>
              <a:rPr lang="en-US" sz="3400" dirty="0" smtClean="0"/>
              <a:t>Consultations are useful to gather knowledge and perceptions directly from SMEs</a:t>
            </a:r>
          </a:p>
          <a:p>
            <a:pPr lvl="1"/>
            <a:r>
              <a:rPr lang="en-US" sz="3000" dirty="0" smtClean="0"/>
              <a:t>E.g. in 2015 the EU Commission launched a Public Consultations on the Evaluation and Modernization of the IPRs Enforcement Framework.  </a:t>
            </a:r>
          </a:p>
          <a:p>
            <a:pPr lvl="1"/>
            <a:endParaRPr lang="en-US" sz="3000" dirty="0"/>
          </a:p>
          <a:p>
            <a:r>
              <a:rPr lang="en-US" sz="3400" dirty="0" smtClean="0"/>
              <a:t>”Follow the Money” Initiative</a:t>
            </a:r>
          </a:p>
          <a:p>
            <a:pPr lvl="1"/>
            <a:r>
              <a:rPr lang="en-US" sz="3000" dirty="0" smtClean="0"/>
              <a:t>Aimed at establishing a dialogue between the online advertising community and right holders to conclude voluntary agreements and disrupt the revenue flow of commercial IP infringements.</a:t>
            </a:r>
          </a:p>
          <a:p>
            <a:endParaRPr lang="en-US" sz="3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54450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1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Patent Box Regimes</a:t>
            </a:r>
          </a:p>
          <a:p>
            <a:r>
              <a:rPr lang="en-US" sz="3600" dirty="0"/>
              <a:t> Patent Box Regime is a national, favorable tax regime that foresee tax benefits for research and development (R&amp;D) activities related to intellectual property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marL="1371600" lvl="3" indent="0">
              <a:buNone/>
            </a:pPr>
            <a:r>
              <a:rPr lang="en-US" sz="600" dirty="0" smtClean="0"/>
              <a:t>															© http</a:t>
            </a:r>
            <a:r>
              <a:rPr lang="en-US" sz="600" dirty="0"/>
              <a:t>://</a:t>
            </a:r>
            <a:r>
              <a:rPr lang="en-US" sz="600" dirty="0" err="1" smtClean="0"/>
              <a:t>www.abruzzosviluppo.it</a:t>
            </a:r>
            <a:r>
              <a:rPr lang="en-US" sz="600" dirty="0" smtClean="0"/>
              <a:t>/2018/01/22/patent-box-</a:t>
            </a:r>
            <a:r>
              <a:rPr lang="en-US" sz="600" dirty="0" err="1" smtClean="0"/>
              <a:t>novita</a:t>
            </a:r>
            <a:r>
              <a:rPr lang="en-US" sz="600" dirty="0" smtClean="0"/>
              <a:t>-</a:t>
            </a:r>
            <a:r>
              <a:rPr lang="en-US" sz="600" dirty="0" err="1" smtClean="0"/>
              <a:t>sulla-tassazione-agevolata</a:t>
            </a:r>
            <a:r>
              <a:rPr lang="en-US" sz="600" dirty="0" smtClean="0"/>
              <a:t>/</a:t>
            </a:r>
          </a:p>
          <a:p>
            <a:r>
              <a:rPr lang="en-US" sz="3600" dirty="0" smtClean="0"/>
              <a:t>Patent box regimes have been adopted by a number of European countries...within and outside the European Union.</a:t>
            </a:r>
          </a:p>
          <a:p>
            <a:pPr lvl="7"/>
            <a:r>
              <a:rPr lang="en-US" sz="2600" dirty="0" smtClean="0"/>
              <a:t>Spillover </a:t>
            </a:r>
            <a:r>
              <a:rPr lang="en-US" sz="2600" dirty="0"/>
              <a:t>effect has led to the adoption of patent box regimes by new </a:t>
            </a:r>
            <a:r>
              <a:rPr lang="en-US" sz="2600" dirty="0" smtClean="0"/>
              <a:t>countries.</a:t>
            </a:r>
            <a:endParaRPr lang="en-US" sz="2600" dirty="0"/>
          </a:p>
          <a:p>
            <a:pPr marL="914400" lvl="2" indent="0">
              <a:buNone/>
            </a:pPr>
            <a:r>
              <a:rPr lang="en-US" sz="600" dirty="0" smtClean="0"/>
              <a:t>					© </a:t>
            </a:r>
            <a:r>
              <a:rPr lang="en-US" sz="600" dirty="0"/>
              <a:t>https://</a:t>
            </a:r>
            <a:r>
              <a:rPr lang="en-US" sz="600" dirty="0" err="1"/>
              <a:t>rwer.wordpress.com</a:t>
            </a:r>
            <a:r>
              <a:rPr lang="en-US" sz="600" dirty="0"/>
              <a:t>/2013/01/13/randomized-control-trials-and-the-problem-of-spillovers-</a:t>
            </a:r>
            <a:r>
              <a:rPr lang="en-US" sz="600" dirty="0" err="1"/>
              <a:t>wonkish</a:t>
            </a:r>
            <a:r>
              <a:rPr lang="en-US" sz="600" dirty="0"/>
              <a:t>/</a:t>
            </a:r>
          </a:p>
          <a:p>
            <a:endParaRPr lang="en-US" sz="3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256" y="2090057"/>
            <a:ext cx="3240765" cy="120831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09" y="4637314"/>
            <a:ext cx="3120571" cy="175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r>
              <a:rPr lang="en-US" sz="3400" u="sng" dirty="0" smtClean="0"/>
              <a:t>Patent Box Regimes</a:t>
            </a:r>
          </a:p>
          <a:p>
            <a:r>
              <a:rPr lang="en-US" sz="3600" dirty="0"/>
              <a:t>They vary as for the type of benefit formula applied. 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From tax credits for investments (capital) devoted to research to tax breaks for revenues of IP-exploitation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If compared to other types of policies/actions (such as IPR helpdesks), patent box regimes require an evaluation of other types of policies.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20000"/>
          </a:bodyPr>
          <a:lstStyle/>
          <a:p>
            <a:r>
              <a:rPr lang="en-US" sz="3400" u="sng" dirty="0" smtClean="0"/>
              <a:t>Patent Box Regimes in the United Kingdom</a:t>
            </a:r>
          </a:p>
          <a:p>
            <a:endParaRPr lang="en-US" sz="3400" u="sng" dirty="0" smtClean="0"/>
          </a:p>
          <a:p>
            <a:r>
              <a:rPr lang="en-US" sz="3600" dirty="0"/>
              <a:t>It applies to UK companies or UK permanent establishment (from 1 April 2013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10% rate of corporation tax to worldwide profits arising from patents and certain other forms of associated IP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IP owned or developed by a UK company or developed within the corporate group and exclusively licensed to the UK </a:t>
            </a:r>
            <a:r>
              <a:rPr lang="en-US" sz="3600" dirty="0" smtClean="0"/>
              <a:t>company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7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963386"/>
          </a:xfrm>
        </p:spPr>
        <p:txBody>
          <a:bodyPr/>
          <a:lstStyle/>
          <a:p>
            <a:r>
              <a:rPr lang="en-US" b="1" dirty="0" smtClean="0"/>
              <a:t>Content and Objectives 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endParaRPr lang="en-US" sz="4500" dirty="0" smtClean="0"/>
          </a:p>
          <a:p>
            <a:r>
              <a:rPr lang="en-US" sz="4500" dirty="0" smtClean="0"/>
              <a:t>Policy mechanisms for supporting SMEs use of IP:</a:t>
            </a:r>
          </a:p>
          <a:p>
            <a:pPr lvl="1"/>
            <a:r>
              <a:rPr lang="en-US" sz="4100" dirty="0" smtClean="0"/>
              <a:t>Why?</a:t>
            </a:r>
          </a:p>
          <a:p>
            <a:pPr lvl="1"/>
            <a:r>
              <a:rPr lang="en-US" sz="4100" dirty="0" smtClean="0"/>
              <a:t>When?</a:t>
            </a:r>
          </a:p>
          <a:p>
            <a:pPr lvl="1"/>
            <a:r>
              <a:rPr lang="en-US" sz="4100" dirty="0" smtClean="0"/>
              <a:t>What and how?</a:t>
            </a:r>
          </a:p>
          <a:p>
            <a:pPr marL="457200" lvl="1" indent="0">
              <a:buNone/>
            </a:pPr>
            <a:r>
              <a:rPr lang="en-US" sz="400" dirty="0" smtClean="0"/>
              <a:t>							</a:t>
            </a:r>
          </a:p>
          <a:p>
            <a:pPr marL="457200" lvl="1" indent="0">
              <a:buNone/>
            </a:pPr>
            <a:r>
              <a:rPr lang="en-US" sz="400" dirty="0"/>
              <a:t>	</a:t>
            </a:r>
            <a:r>
              <a:rPr lang="en-US" sz="400" dirty="0" smtClean="0"/>
              <a:t>															© </a:t>
            </a:r>
            <a:r>
              <a:rPr lang="en-US" sz="400" dirty="0"/>
              <a:t>https://</a:t>
            </a:r>
            <a:r>
              <a:rPr lang="en-US" sz="400" dirty="0" err="1"/>
              <a:t>everydayinterviewtips.com</a:t>
            </a:r>
            <a:r>
              <a:rPr lang="en-US" sz="400" dirty="0"/>
              <a:t>/risky-questions-you-might-want-to-ask-at-your-job-interview-part-3/</a:t>
            </a:r>
            <a:endParaRPr lang="en-US" sz="400" dirty="0" smtClean="0"/>
          </a:p>
          <a:p>
            <a:pPr lvl="1"/>
            <a:r>
              <a:rPr lang="en-US" sz="4100" dirty="0" smtClean="0"/>
              <a:t>….different questions?</a:t>
            </a:r>
          </a:p>
          <a:p>
            <a:endParaRPr lang="en-US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72279" y="6229967"/>
            <a:ext cx="7084177" cy="365125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81" y="2346316"/>
            <a:ext cx="6227241" cy="250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10000"/>
          </a:bodyPr>
          <a:lstStyle/>
          <a:p>
            <a:r>
              <a:rPr lang="en-US" sz="3400" u="sng" dirty="0" smtClean="0"/>
              <a:t>Patent Box Regimes in the United Kingdom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It covers patents (UK and European Patents) and other rights such as plant variety rights, software copyrights and even know how and trade secrets but not trademarks and registered designs 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Companies qualify, alternatively, if </a:t>
            </a:r>
            <a:r>
              <a:rPr lang="en-US" sz="3600" dirty="0" smtClean="0"/>
              <a:t>a) they own a patent or another accepted IP right; b) they have an exclusive (but even limited) license to the IP; c) having beneficial ownership (i.e. economic interest) of the IP; d) the U.K. company contributes to the development of the IP.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65018"/>
            <a:ext cx="12192000" cy="6192983"/>
          </a:xfrm>
        </p:spPr>
        <p:txBody>
          <a:bodyPr>
            <a:normAutofit fontScale="92500" lnSpcReduction="20000"/>
          </a:bodyPr>
          <a:lstStyle/>
          <a:p>
            <a:r>
              <a:rPr lang="en-US" sz="3400" u="sng" dirty="0" smtClean="0"/>
              <a:t>Patent Box Regimes in the United Kingdom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 smtClean="0"/>
          </a:p>
          <a:p>
            <a:r>
              <a:rPr lang="en-US" sz="3600" dirty="0" smtClean="0"/>
              <a:t>The R&amp;D do not need to be carried out in the UK territory, but the IP or the product embodying it have been developed at least by a company of the same corporate group. </a:t>
            </a:r>
          </a:p>
          <a:p>
            <a:endParaRPr lang="en-US" sz="3600" dirty="0" smtClean="0"/>
          </a:p>
          <a:p>
            <a:r>
              <a:rPr lang="en-US" sz="3600" dirty="0" smtClean="0"/>
              <a:t>Covers “relevant IP income” </a:t>
            </a:r>
            <a:r>
              <a:rPr lang="en-US" sz="3600" dirty="0" smtClean="0">
                <a:sym typeface="Wingdings"/>
              </a:rPr>
              <a:t> broadly intended (licenses, sales, infringement compensation, etc.).</a:t>
            </a:r>
          </a:p>
          <a:p>
            <a:endParaRPr lang="en-US" sz="3600" dirty="0" smtClean="0">
              <a:sym typeface="Wingdings"/>
            </a:endParaRPr>
          </a:p>
          <a:p>
            <a:r>
              <a:rPr lang="en-US" sz="3600" dirty="0" smtClean="0">
                <a:sym typeface="Wingdings"/>
              </a:rPr>
              <a:t>It applies an effective 10% tax rate (in principle, corporation tax for companies profit is around 19%) to net profits of IP-related incomes (calculated through a specific test).</a:t>
            </a:r>
            <a:endParaRPr lang="en-US" sz="3600" dirty="0">
              <a:sym typeface="Wingdings"/>
            </a:endParaRP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5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10000"/>
          </a:bodyPr>
          <a:lstStyle/>
          <a:p>
            <a:r>
              <a:rPr lang="en-US" sz="3400" u="sng" dirty="0" smtClean="0"/>
              <a:t>Patent Box Regimes in France</a:t>
            </a:r>
            <a:endParaRPr lang="en-US" sz="3600" dirty="0" smtClean="0"/>
          </a:p>
          <a:p>
            <a:r>
              <a:rPr lang="en-US" sz="3600" dirty="0" smtClean="0"/>
              <a:t>It applies to French patents, European patents, industrial manufacturing processes (where they are a continuation of a patent) and certificates on “plant varieties”.</a:t>
            </a:r>
          </a:p>
          <a:p>
            <a:endParaRPr lang="en-US" sz="3600" dirty="0" smtClean="0"/>
          </a:p>
          <a:p>
            <a:r>
              <a:rPr lang="en-US" sz="3600" dirty="0" smtClean="0"/>
              <a:t>It applies to registered IP (in statutory accounts).</a:t>
            </a:r>
          </a:p>
          <a:p>
            <a:endParaRPr lang="en-US" sz="3600" dirty="0" smtClean="0"/>
          </a:p>
          <a:p>
            <a:r>
              <a:rPr lang="en-US" sz="3600" dirty="0" smtClean="0">
                <a:sym typeface="Wingdings"/>
              </a:rPr>
              <a:t>The company might simply acquire the IP right  in this case however, the IPRs must have been owned for at least two years before qualifying.</a:t>
            </a:r>
            <a:endParaRPr lang="en-US" sz="3600" dirty="0">
              <a:sym typeface="Wingdings"/>
            </a:endParaRP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20000"/>
          </a:bodyPr>
          <a:lstStyle/>
          <a:p>
            <a:r>
              <a:rPr lang="en-US" sz="3400" u="sng" dirty="0" smtClean="0"/>
              <a:t>Patent Box Regimes in France</a:t>
            </a:r>
            <a:endParaRPr lang="en-US" sz="3600" dirty="0" smtClean="0"/>
          </a:p>
          <a:p>
            <a:r>
              <a:rPr lang="en-US" sz="3600" dirty="0" smtClean="0"/>
              <a:t>It applies only to royalties income from IP licensing and sublicensing and income from IP transfer or sale.</a:t>
            </a:r>
          </a:p>
          <a:p>
            <a:endParaRPr lang="en-US" sz="3600" dirty="0" smtClean="0"/>
          </a:p>
          <a:p>
            <a:r>
              <a:rPr lang="en-US" sz="3600" dirty="0" smtClean="0"/>
              <a:t>Sale or transfer-related expenses may be deducted from the income, which is then taxed at a 15% tax rate (rather than at around 33%). </a:t>
            </a:r>
          </a:p>
          <a:p>
            <a:endParaRPr lang="en-US" sz="3600" dirty="0" smtClean="0"/>
          </a:p>
          <a:p>
            <a:r>
              <a:rPr lang="en-US" sz="3600" dirty="0" smtClean="0"/>
              <a:t>If the IP is licensed to a French corporation that uses it, this latter may deduct the royalty payments from the its income (that will be taxed at around 33%).  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Patent Box </a:t>
            </a:r>
          </a:p>
          <a:p>
            <a:endParaRPr lang="en-US" sz="3400" u="sng" dirty="0" smtClean="0"/>
          </a:p>
          <a:p>
            <a:pPr marL="0" indent="0" algn="ctr">
              <a:buNone/>
            </a:pPr>
            <a:r>
              <a:rPr lang="en-US" sz="3400" dirty="0" smtClean="0"/>
              <a:t>A good policy initiative to spur innovation and IP protection and use?</a:t>
            </a:r>
            <a:endParaRPr lang="en-US" sz="34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Advantages and disadvantages?</a:t>
            </a:r>
          </a:p>
          <a:p>
            <a:pPr marL="0" indent="0" algn="ctr">
              <a:buNone/>
            </a:pPr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7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r>
              <a:rPr lang="en-US" sz="3400" u="sng" dirty="0" smtClean="0"/>
              <a:t>Patent Box </a:t>
            </a:r>
            <a:r>
              <a:rPr lang="en-US" sz="3400" u="sng" dirty="0" smtClean="0">
                <a:sym typeface="Wingdings"/>
              </a:rPr>
              <a:t> </a:t>
            </a:r>
            <a:r>
              <a:rPr lang="en-US" sz="3400" u="sng" dirty="0" smtClean="0">
                <a:sym typeface="Wingdings"/>
              </a:rPr>
              <a:t>Possible Advantages</a:t>
            </a:r>
            <a:endParaRPr lang="en-US" sz="3400" u="sng" dirty="0" smtClean="0">
              <a:sym typeface="Wingdings"/>
            </a:endParaRPr>
          </a:p>
          <a:p>
            <a:endParaRPr lang="en-US" sz="3600" dirty="0" smtClean="0"/>
          </a:p>
          <a:p>
            <a:r>
              <a:rPr lang="en-US" sz="3600" dirty="0"/>
              <a:t>Spurring innovation in terms of R&amp;D </a:t>
            </a:r>
            <a:r>
              <a:rPr lang="en-US" sz="3600" dirty="0" smtClean="0"/>
              <a:t>activities.</a:t>
            </a:r>
            <a:endParaRPr lang="en-US" sz="3600" dirty="0"/>
          </a:p>
          <a:p>
            <a:r>
              <a:rPr lang="en-US" sz="3600" dirty="0"/>
              <a:t>Spurring IP protection of </a:t>
            </a:r>
            <a:r>
              <a:rPr lang="en-US" sz="3600" dirty="0" smtClean="0"/>
              <a:t>innovation.</a:t>
            </a:r>
            <a:endParaRPr lang="en-US" sz="3600" dirty="0"/>
          </a:p>
          <a:p>
            <a:r>
              <a:rPr lang="en-US" sz="3600" dirty="0"/>
              <a:t>Spurring exploitation and diffusion of IP-protected </a:t>
            </a:r>
            <a:r>
              <a:rPr lang="en-US" sz="3600" dirty="0" smtClean="0"/>
              <a:t>innovation.</a:t>
            </a:r>
            <a:endParaRPr lang="en-US" sz="3600" dirty="0"/>
          </a:p>
          <a:p>
            <a:r>
              <a:rPr lang="en-US" sz="3600" dirty="0"/>
              <a:t>If well designed, it might spur </a:t>
            </a:r>
            <a:r>
              <a:rPr lang="en-US" sz="3600" dirty="0" smtClean="0"/>
              <a:t>competition.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…</a:t>
            </a:r>
            <a:endParaRPr lang="en-US" sz="3600" dirty="0"/>
          </a:p>
          <a:p>
            <a:r>
              <a:rPr lang="en-US" sz="3600" dirty="0"/>
              <a:t>...it allows to attract companies (i.e. incomes --&gt; to tax new subjects/activities!)!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Patent Box </a:t>
            </a:r>
            <a:r>
              <a:rPr lang="en-US" sz="3400" u="sng" smtClean="0">
                <a:sym typeface="Wingdings"/>
              </a:rPr>
              <a:t> </a:t>
            </a:r>
            <a:r>
              <a:rPr lang="en-US" sz="3400" u="sng" smtClean="0">
                <a:sym typeface="Wingdings"/>
              </a:rPr>
              <a:t>Possible Disadvantages</a:t>
            </a:r>
            <a:endParaRPr lang="en-US" sz="3400" u="sng" dirty="0" smtClean="0">
              <a:sym typeface="Wingdings"/>
            </a:endParaRPr>
          </a:p>
          <a:p>
            <a:r>
              <a:rPr lang="en-US" sz="3600" dirty="0" smtClean="0"/>
              <a:t>Simplification needed for SMEs.</a:t>
            </a:r>
          </a:p>
          <a:p>
            <a:r>
              <a:rPr lang="en-US" sz="3600" dirty="0" smtClean="0"/>
              <a:t>Costs </a:t>
            </a:r>
            <a:r>
              <a:rPr lang="en-US" sz="3600" dirty="0"/>
              <a:t>for the public </a:t>
            </a:r>
            <a:r>
              <a:rPr lang="en-US" sz="3600" dirty="0" smtClean="0"/>
              <a:t>sector.</a:t>
            </a:r>
            <a:endParaRPr lang="en-US" sz="3600" dirty="0"/>
          </a:p>
          <a:p>
            <a:r>
              <a:rPr lang="en-US" sz="3600" dirty="0" smtClean="0"/>
              <a:t>It </a:t>
            </a:r>
            <a:r>
              <a:rPr lang="en-US" sz="3600" dirty="0"/>
              <a:t>might create problems in terms of competition </a:t>
            </a:r>
            <a:r>
              <a:rPr lang="en-US" sz="3600" dirty="0" smtClean="0"/>
              <a:t>distortion.</a:t>
            </a:r>
          </a:p>
          <a:p>
            <a:r>
              <a:rPr lang="en-US" sz="3600" dirty="0" smtClean="0"/>
              <a:t>…</a:t>
            </a:r>
            <a:endParaRPr lang="en-US" sz="3600" dirty="0"/>
          </a:p>
          <a:p>
            <a:r>
              <a:rPr lang="en-US" sz="3600" dirty="0"/>
              <a:t>It might miss the target: one country for R&amp;D activities, another one to reap the </a:t>
            </a:r>
            <a:r>
              <a:rPr lang="en-US" sz="3600" dirty="0" smtClean="0"/>
              <a:t>incentives!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</a:t>
            </a:r>
            <a:r>
              <a:rPr lang="en-US" sz="3400" u="sng" dirty="0" smtClean="0">
                <a:sym typeface="Wingdings"/>
              </a:rPr>
              <a:t>Marchi+2 </a:t>
            </a:r>
          </a:p>
          <a:p>
            <a:r>
              <a:rPr lang="en-US" sz="3400" dirty="0" smtClean="0">
                <a:sym typeface="Wingdings"/>
              </a:rPr>
              <a:t>An initiative launched in 2015;</a:t>
            </a:r>
          </a:p>
          <a:p>
            <a:pPr marL="0" indent="0">
              <a:buNone/>
            </a:pPr>
            <a:endParaRPr lang="en-US" sz="3400" u="sng" dirty="0">
              <a:sym typeface="Wingdings"/>
            </a:endParaRPr>
          </a:p>
          <a:p>
            <a:pPr marL="0" indent="0">
              <a:buNone/>
            </a:pPr>
            <a:r>
              <a:rPr lang="en-US" sz="800" dirty="0" smtClean="0">
                <a:sym typeface="Wingdings"/>
              </a:rPr>
              <a:t>										</a:t>
            </a:r>
          </a:p>
          <a:p>
            <a:pPr marL="0" indent="0">
              <a:buNone/>
            </a:pPr>
            <a:r>
              <a:rPr lang="en-US" sz="800" dirty="0">
                <a:sym typeface="Wingdings"/>
              </a:rPr>
              <a:t>	</a:t>
            </a:r>
            <a:r>
              <a:rPr lang="en-US" sz="800" dirty="0" smtClean="0">
                <a:sym typeface="Wingdings"/>
              </a:rPr>
              <a:t>																		</a:t>
            </a:r>
          </a:p>
          <a:p>
            <a:pPr marL="0" indent="0">
              <a:buNone/>
            </a:pPr>
            <a:r>
              <a:rPr lang="en-US" sz="800" dirty="0" smtClean="0">
                <a:sym typeface="Wingdings"/>
              </a:rPr>
              <a:t>																			© https</a:t>
            </a:r>
            <a:r>
              <a:rPr lang="en-US" sz="800" dirty="0">
                <a:sym typeface="Wingdings"/>
              </a:rPr>
              <a:t>://www.marchipiu2.it</a:t>
            </a:r>
            <a:endParaRPr lang="en-US" sz="800" dirty="0" smtClean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An initiative to foster and support SMEs competitiveness and innovativeness;</a:t>
            </a:r>
          </a:p>
          <a:p>
            <a:endParaRPr lang="en-US" sz="3400" dirty="0" smtClean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Economic benefits to support SMEs trademarks protection abroad (a) </a:t>
            </a:r>
            <a:r>
              <a:rPr lang="en-US" sz="3400" dirty="0" smtClean="0"/>
              <a:t>EUTM </a:t>
            </a:r>
            <a:r>
              <a:rPr lang="en-US" sz="3400" dirty="0"/>
              <a:t>and </a:t>
            </a:r>
            <a:r>
              <a:rPr lang="en-US" sz="3400" dirty="0" smtClean="0"/>
              <a:t>b) international trademarks at WIPO – cumulative!).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665" y="676113"/>
            <a:ext cx="5564016" cy="256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5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</a:p>
          <a:p>
            <a:r>
              <a:rPr lang="en-US" sz="3400" dirty="0" smtClean="0"/>
              <a:t>A multi-level initiative:</a:t>
            </a:r>
          </a:p>
          <a:p>
            <a:endParaRPr lang="en-US" sz="3400" dirty="0" smtClean="0"/>
          </a:p>
          <a:p>
            <a:pPr lvl="1"/>
            <a:r>
              <a:rPr lang="en-US" sz="3000" dirty="0" smtClean="0"/>
              <a:t>the Italian Ministry of Economic Development (</a:t>
            </a:r>
            <a:r>
              <a:rPr lang="en-US" sz="3000" dirty="0" err="1" smtClean="0"/>
              <a:t>MiSE</a:t>
            </a:r>
            <a:r>
              <a:rPr lang="en-US" sz="3000" dirty="0" smtClean="0"/>
              <a:t>), </a:t>
            </a:r>
          </a:p>
          <a:p>
            <a:pPr lvl="1"/>
            <a:r>
              <a:rPr lang="en-US" sz="3000" dirty="0" smtClean="0"/>
              <a:t>the General Direction for the Fight </a:t>
            </a:r>
            <a:r>
              <a:rPr lang="en-US" sz="3000" dirty="0"/>
              <a:t>A</a:t>
            </a:r>
            <a:r>
              <a:rPr lang="en-US" sz="3000" dirty="0" smtClean="0"/>
              <a:t>gainst </a:t>
            </a:r>
            <a:r>
              <a:rPr lang="en-US" sz="3000" dirty="0"/>
              <a:t>C</a:t>
            </a:r>
            <a:r>
              <a:rPr lang="en-US" sz="3000" dirty="0" smtClean="0"/>
              <a:t>ounterfeiting (DLGC), </a:t>
            </a:r>
          </a:p>
          <a:p>
            <a:pPr lvl="1"/>
            <a:r>
              <a:rPr lang="en-US" sz="3000" dirty="0" smtClean="0"/>
              <a:t>the Italian Patent and Trademark Office (UIBM), </a:t>
            </a:r>
          </a:p>
          <a:p>
            <a:pPr lvl="1"/>
            <a:r>
              <a:rPr lang="en-US" sz="3000" dirty="0" smtClean="0"/>
              <a:t>the Union of Chambers of Commerce (</a:t>
            </a:r>
            <a:r>
              <a:rPr lang="en-US" sz="3000" dirty="0" err="1" smtClean="0"/>
              <a:t>Unioncamere</a:t>
            </a:r>
            <a:r>
              <a:rPr lang="en-US" sz="3000" dirty="0" smtClean="0"/>
              <a:t>)</a:t>
            </a:r>
            <a:r>
              <a:rPr lang="en-US" sz="3200" dirty="0" smtClean="0"/>
              <a:t>;</a:t>
            </a:r>
            <a:endParaRPr lang="en-US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 lnSpcReduction="10000"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Endowed with </a:t>
            </a:r>
            <a:r>
              <a:rPr lang="en-US" sz="3600" dirty="0"/>
              <a:t>€ </a:t>
            </a:r>
            <a:r>
              <a:rPr lang="en-US" sz="3600" dirty="0" smtClean="0"/>
              <a:t>2.800.000,00;</a:t>
            </a:r>
          </a:p>
          <a:p>
            <a:r>
              <a:rPr lang="en-US" sz="3600" dirty="0" smtClean="0"/>
              <a:t>To qualify, a company had to:</a:t>
            </a:r>
          </a:p>
          <a:p>
            <a:pPr lvl="1"/>
            <a:r>
              <a:rPr lang="en-US" sz="2800" dirty="0" smtClean="0"/>
              <a:t>Be a SMEs according to relevant legislation (i.e. have less than 250 employees and have a yearly revenue of less than </a:t>
            </a:r>
            <a:r>
              <a:rPr lang="en-US" sz="2800" dirty="0"/>
              <a:t>€ </a:t>
            </a:r>
            <a:r>
              <a:rPr lang="en-US" sz="2800" dirty="0" smtClean="0"/>
              <a:t>50 million or, alternatively, a financial statements of less than € 43 million);</a:t>
            </a:r>
          </a:p>
          <a:p>
            <a:pPr lvl="1"/>
            <a:r>
              <a:rPr lang="en-US" sz="2800" dirty="0" smtClean="0"/>
              <a:t>Be registered and operate in Italy;</a:t>
            </a:r>
          </a:p>
          <a:p>
            <a:pPr lvl="1"/>
            <a:r>
              <a:rPr lang="en-US" sz="2800" dirty="0" smtClean="0"/>
              <a:t>To be incorporated and registered in the </a:t>
            </a:r>
            <a:r>
              <a:rPr lang="en-US" sz="2800" dirty="0"/>
              <a:t>I</a:t>
            </a:r>
            <a:r>
              <a:rPr lang="en-US" sz="2800" dirty="0" smtClean="0"/>
              <a:t>talian register of companies;</a:t>
            </a:r>
          </a:p>
          <a:p>
            <a:pPr lvl="1"/>
            <a:r>
              <a:rPr lang="en-US" sz="2800" dirty="0" smtClean="0"/>
              <a:t>Not to have undertaken any bankruptcy procedure or to be subject to some measures concerning organized criminal organizations.</a:t>
            </a:r>
          </a:p>
          <a:p>
            <a:pPr lvl="1"/>
            <a:r>
              <a:rPr lang="en-US" sz="2800" dirty="0" smtClean="0"/>
              <a:t>Plus some special EU provisions on aid of state to be complied with.</a:t>
            </a:r>
          </a:p>
          <a:p>
            <a:endParaRPr lang="en-US" sz="34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Why?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0267"/>
            <a:ext cx="12192000" cy="6417734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r>
              <a:rPr lang="en-US" sz="3400" dirty="0" smtClean="0"/>
              <a:t>Intellectual Property </a:t>
            </a:r>
            <a:r>
              <a:rPr lang="en-US" sz="3400" dirty="0" smtClean="0">
                <a:sym typeface="Wingdings"/>
              </a:rPr>
              <a:t> information, human resources and capital!</a:t>
            </a:r>
          </a:p>
          <a:p>
            <a:endParaRPr lang="en-US" sz="3400" dirty="0">
              <a:sym typeface="Wingdings"/>
            </a:endParaRPr>
          </a:p>
          <a:p>
            <a:endParaRPr lang="en-US" sz="3400" dirty="0" smtClean="0">
              <a:sym typeface="Wingdings"/>
            </a:endParaRPr>
          </a:p>
          <a:p>
            <a:endParaRPr lang="en-US" sz="3400" dirty="0" smtClean="0"/>
          </a:p>
          <a:p>
            <a:endParaRPr lang="en-US" sz="3400" dirty="0"/>
          </a:p>
          <a:p>
            <a:pPr marL="0" indent="0">
              <a:buNone/>
            </a:pPr>
            <a:r>
              <a:rPr lang="en-US" sz="800" dirty="0" smtClean="0"/>
              <a:t>										</a:t>
            </a:r>
            <a:r>
              <a:rPr lang="en-US" sz="600" dirty="0" smtClean="0">
                <a:hlinkClick r:id="rId2"/>
              </a:rPr>
              <a:t>© WIPO http</a:t>
            </a:r>
            <a:r>
              <a:rPr lang="en-US" sz="600" dirty="0">
                <a:hlinkClick r:id="rId2"/>
              </a:rPr>
              <a:t>://</a:t>
            </a:r>
            <a:r>
              <a:rPr lang="en-US" sz="600" dirty="0" smtClean="0">
                <a:hlinkClick r:id="rId2"/>
              </a:rPr>
              <a:t>www.wipo.int/ip-development/en/agenda/tech_transfer/index.html</a:t>
            </a:r>
            <a:endParaRPr lang="en-US" sz="600" dirty="0"/>
          </a:p>
          <a:p>
            <a:pPr marL="0" indent="0">
              <a:buNone/>
            </a:pPr>
            <a:r>
              <a:rPr lang="en-US" sz="3400" dirty="0" smtClean="0"/>
              <a:t>Public sector intervention is relevant…but with a grain of salt! </a:t>
            </a:r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53385" y="6232256"/>
            <a:ext cx="7084177" cy="365125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091" y="1875752"/>
            <a:ext cx="6245817" cy="336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49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endParaRPr lang="en-US" sz="3400" dirty="0" smtClean="0">
              <a:sym typeface="Wingdings"/>
            </a:endParaRPr>
          </a:p>
          <a:p>
            <a:pPr algn="ctr"/>
            <a:r>
              <a:rPr lang="en-US" sz="3400" dirty="0" smtClean="0">
                <a:sym typeface="Wingdings"/>
              </a:rPr>
              <a:t>The Union of Chambers of Commerce (</a:t>
            </a:r>
            <a:r>
              <a:rPr lang="en-US" sz="3400" dirty="0" err="1" smtClean="0">
                <a:sym typeface="Wingdings"/>
              </a:rPr>
              <a:t>Unioncamere</a:t>
            </a:r>
            <a:r>
              <a:rPr lang="en-US" sz="3400" dirty="0" smtClean="0">
                <a:sym typeface="Wingdings"/>
              </a:rPr>
              <a:t>) was in charge of all administrative and technical steps of the initiative (receipt and evaluation of applications)!</a:t>
            </a:r>
          </a:p>
          <a:p>
            <a:endParaRPr lang="en-US" sz="3400" dirty="0" smtClean="0">
              <a:sym typeface="Wingdings"/>
            </a:endParaRPr>
          </a:p>
          <a:p>
            <a:endParaRPr lang="en-US" sz="3400" dirty="0">
              <a:sym typeface="Wingdings"/>
            </a:endParaRPr>
          </a:p>
          <a:p>
            <a:pPr marL="0" indent="0">
              <a:buNone/>
            </a:pPr>
            <a:r>
              <a:rPr lang="en-US" sz="800" dirty="0" smtClean="0">
                <a:sym typeface="Wingdings"/>
              </a:rPr>
              <a:t>											© </a:t>
            </a:r>
            <a:r>
              <a:rPr lang="en-US" sz="800" dirty="0" err="1" smtClean="0">
                <a:sym typeface="Wingdings"/>
              </a:rPr>
              <a:t>Unioncamere</a:t>
            </a:r>
            <a:r>
              <a:rPr lang="en-US" sz="800" dirty="0" smtClean="0">
                <a:sym typeface="Wingdings"/>
              </a:rPr>
              <a:t> </a:t>
            </a:r>
            <a:r>
              <a:rPr lang="en-US" sz="800" dirty="0">
                <a:sym typeface="Wingdings"/>
              </a:rPr>
              <a:t>http://</a:t>
            </a:r>
            <a:r>
              <a:rPr lang="en-US" sz="800" dirty="0" err="1">
                <a:sym typeface="Wingdings"/>
              </a:rPr>
              <a:t>www.unioncamere.gov.it</a:t>
            </a:r>
            <a:endParaRPr lang="en-US" sz="8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526" y="4855893"/>
            <a:ext cx="50800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0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endParaRPr lang="en-US" sz="3400" dirty="0" smtClean="0">
              <a:sym typeface="Wingdings"/>
            </a:endParaRPr>
          </a:p>
          <a:p>
            <a:pPr marL="0" indent="0">
              <a:buNone/>
            </a:pPr>
            <a:r>
              <a:rPr lang="en-US" sz="800" dirty="0" smtClean="0">
                <a:sym typeface="Wingdings"/>
              </a:rPr>
              <a:t>																			© EUIPO </a:t>
            </a:r>
            <a:r>
              <a:rPr lang="en-US" sz="800" dirty="0">
                <a:sym typeface="Wingdings"/>
                <a:hlinkClick r:id="rId2"/>
              </a:rPr>
              <a:t>https://</a:t>
            </a:r>
            <a:r>
              <a:rPr lang="en-US" sz="800" dirty="0" smtClean="0">
                <a:sym typeface="Wingdings"/>
                <a:hlinkClick r:id="rId2"/>
              </a:rPr>
              <a:t>euipo.europa.eu/ohimportal/it</a:t>
            </a:r>
            <a:r>
              <a:rPr lang="en-US" sz="800" dirty="0" smtClean="0">
                <a:sym typeface="Wingdings"/>
              </a:rPr>
              <a:t> </a:t>
            </a:r>
            <a:endParaRPr lang="en-US" sz="800" dirty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For EUTM, at the time of application for economic benefit, a company must have: </a:t>
            </a:r>
          </a:p>
          <a:p>
            <a:r>
              <a:rPr lang="en-US" sz="3400" dirty="0" smtClean="0">
                <a:sym typeface="Wingdings"/>
              </a:rPr>
              <a:t>a) filed an application with EUIPO to register an EUTM; or </a:t>
            </a:r>
          </a:p>
          <a:p>
            <a:r>
              <a:rPr lang="en-US" sz="3400" dirty="0" smtClean="0">
                <a:sym typeface="Wingdings"/>
              </a:rPr>
              <a:t>b) </a:t>
            </a:r>
            <a:r>
              <a:rPr lang="en-US" sz="3400" dirty="0">
                <a:sym typeface="Wingdings"/>
              </a:rPr>
              <a:t>filed an application with EUIPO to register </a:t>
            </a:r>
            <a:r>
              <a:rPr lang="en-US" sz="3400" dirty="0" smtClean="0">
                <a:sym typeface="Wingdings"/>
              </a:rPr>
              <a:t>as an EUTM a trademark already registered at the national level; </a:t>
            </a:r>
          </a:p>
          <a:p>
            <a:r>
              <a:rPr lang="en-US" sz="3400" dirty="0" smtClean="0">
                <a:sym typeface="Wingdings"/>
              </a:rPr>
              <a:t>c)</a:t>
            </a:r>
            <a:r>
              <a:rPr lang="en-US" sz="3400" dirty="0" smtClean="0"/>
              <a:t> </a:t>
            </a:r>
            <a:r>
              <a:rPr lang="en-US" sz="3400" dirty="0"/>
              <a:t>application for registration of an EUTM already nationally registered by a third </a:t>
            </a:r>
            <a:r>
              <a:rPr lang="en-US" sz="3400" dirty="0" smtClean="0"/>
              <a:t>party.</a:t>
            </a:r>
          </a:p>
          <a:p>
            <a:endParaRPr lang="en-US" sz="34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62" y="623454"/>
            <a:ext cx="3831360" cy="111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endParaRPr lang="en-US" sz="3400" u="sng" dirty="0" smtClean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Economic benefits </a:t>
            </a:r>
            <a:r>
              <a:rPr lang="en-US" sz="3600" dirty="0" smtClean="0"/>
              <a:t>for </a:t>
            </a:r>
            <a:r>
              <a:rPr lang="en-US" sz="3600" dirty="0"/>
              <a:t>the cost </a:t>
            </a:r>
            <a:r>
              <a:rPr lang="en-US" sz="3600" dirty="0" smtClean="0"/>
              <a:t>of: </a:t>
            </a:r>
          </a:p>
          <a:p>
            <a:r>
              <a:rPr lang="en-US" sz="3600" dirty="0" err="1" smtClean="0"/>
              <a:t>i</a:t>
            </a:r>
            <a:r>
              <a:rPr lang="en-US" sz="3600" dirty="0"/>
              <a:t>) trademark development; </a:t>
            </a:r>
            <a:endParaRPr lang="en-US" sz="3600" dirty="0" smtClean="0"/>
          </a:p>
          <a:p>
            <a:r>
              <a:rPr lang="en-US" sz="3600" dirty="0" smtClean="0"/>
              <a:t>ii</a:t>
            </a:r>
            <a:r>
              <a:rPr lang="en-US" sz="3600" dirty="0"/>
              <a:t>) trademark registration; </a:t>
            </a:r>
            <a:endParaRPr lang="en-US" sz="3600" dirty="0" smtClean="0"/>
          </a:p>
          <a:p>
            <a:r>
              <a:rPr lang="en-US" sz="3600" dirty="0" smtClean="0"/>
              <a:t>iii</a:t>
            </a:r>
            <a:r>
              <a:rPr lang="en-US" sz="3600" dirty="0"/>
              <a:t>) clearance search; </a:t>
            </a:r>
            <a:endParaRPr lang="en-US" sz="3600" dirty="0" smtClean="0"/>
          </a:p>
          <a:p>
            <a:r>
              <a:rPr lang="en-US" sz="3600" dirty="0" smtClean="0"/>
              <a:t>iv</a:t>
            </a:r>
            <a:r>
              <a:rPr lang="en-US" sz="3600" dirty="0"/>
              <a:t>) legal assistance for trademark for trademark protection; </a:t>
            </a:r>
            <a:endParaRPr lang="en-US" sz="3600" dirty="0" smtClean="0"/>
          </a:p>
          <a:p>
            <a:r>
              <a:rPr lang="en-US" sz="3600" dirty="0" smtClean="0"/>
              <a:t>v</a:t>
            </a:r>
            <a:r>
              <a:rPr lang="en-US" sz="3600" dirty="0"/>
              <a:t>) registration fees</a:t>
            </a:r>
            <a:r>
              <a:rPr lang="en-US" sz="3600" dirty="0" smtClean="0"/>
              <a:t>.</a:t>
            </a:r>
          </a:p>
          <a:p>
            <a:endParaRPr lang="en-US" sz="34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 smtClean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8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r>
              <a:rPr lang="en-US" sz="3000" dirty="0" smtClean="0">
                <a:sym typeface="Wingdings"/>
              </a:rPr>
              <a:t>For i</a:t>
            </a:r>
            <a:r>
              <a:rPr lang="en-US" sz="3000" dirty="0"/>
              <a:t>nternational trademarks at </a:t>
            </a:r>
            <a:r>
              <a:rPr lang="en-US" sz="3000" dirty="0" smtClean="0"/>
              <a:t>WIPO,</a:t>
            </a:r>
            <a:r>
              <a:rPr lang="en-US" sz="3000" dirty="0" smtClean="0">
                <a:sym typeface="Wingdings"/>
              </a:rPr>
              <a:t> at the time of application for economic benefit, a SME must have launched a procedure to </a:t>
            </a:r>
            <a:r>
              <a:rPr lang="en-US" sz="3000" dirty="0" smtClean="0"/>
              <a:t>register/extend </a:t>
            </a:r>
            <a:r>
              <a:rPr lang="en-US" sz="3000" dirty="0"/>
              <a:t>internationally its trademark through </a:t>
            </a:r>
            <a:r>
              <a:rPr lang="en-US" sz="3000" dirty="0" smtClean="0"/>
              <a:t>WIPO</a:t>
            </a:r>
            <a:r>
              <a:rPr lang="en-US" sz="3000" dirty="0">
                <a:sym typeface="Wingdings"/>
              </a:rPr>
              <a:t>.</a:t>
            </a:r>
            <a:endParaRPr lang="en-US" sz="3000" dirty="0" smtClean="0">
              <a:sym typeface="Wingdings"/>
            </a:endParaRPr>
          </a:p>
          <a:p>
            <a:r>
              <a:rPr lang="en-US" sz="3000" dirty="0"/>
              <a:t>economic benefits for the costs of: </a:t>
            </a:r>
            <a:endParaRPr lang="en-US" sz="3000" dirty="0" smtClean="0"/>
          </a:p>
          <a:p>
            <a:r>
              <a:rPr lang="en-US" sz="3000" dirty="0" err="1" smtClean="0"/>
              <a:t>i</a:t>
            </a:r>
            <a:r>
              <a:rPr lang="en-US" sz="3000" dirty="0"/>
              <a:t>) using the national/EU trademark as a basis for the international one; </a:t>
            </a:r>
            <a:endParaRPr lang="en-US" sz="3000" dirty="0" smtClean="0"/>
          </a:p>
          <a:p>
            <a:r>
              <a:rPr lang="en-US" sz="3000" dirty="0" smtClean="0"/>
              <a:t>ii) </a:t>
            </a:r>
            <a:r>
              <a:rPr lang="en-US" sz="3000" dirty="0"/>
              <a:t>assistance in the registration; </a:t>
            </a:r>
            <a:endParaRPr lang="en-US" sz="3000" dirty="0" smtClean="0"/>
          </a:p>
          <a:p>
            <a:r>
              <a:rPr lang="en-US" sz="3000" dirty="0" smtClean="0"/>
              <a:t>iii)</a:t>
            </a:r>
            <a:r>
              <a:rPr lang="en-US" sz="3000" dirty="0"/>
              <a:t>  clearance search; </a:t>
            </a:r>
            <a:endParaRPr lang="en-US" sz="3000" dirty="0" smtClean="0"/>
          </a:p>
          <a:p>
            <a:r>
              <a:rPr lang="en-US" sz="3000" dirty="0" smtClean="0"/>
              <a:t>iv) </a:t>
            </a:r>
            <a:r>
              <a:rPr lang="en-US" sz="3000" dirty="0"/>
              <a:t>legal assistance for trademark protection</a:t>
            </a:r>
            <a:r>
              <a:rPr lang="en-US" sz="3000" dirty="0" smtClean="0"/>
              <a:t>; 				</a:t>
            </a:r>
          </a:p>
          <a:p>
            <a:pPr marL="3657600" lvl="8" indent="0">
              <a:buNone/>
            </a:pPr>
            <a:r>
              <a:rPr lang="en-US" sz="800" dirty="0" smtClean="0"/>
              <a:t>												© </a:t>
            </a:r>
            <a:r>
              <a:rPr lang="en-US" sz="800" dirty="0"/>
              <a:t>WIPO https://</a:t>
            </a:r>
            <a:r>
              <a:rPr lang="en-US" sz="800" dirty="0" err="1"/>
              <a:t>blog.oppedahl.com</a:t>
            </a:r>
            <a:r>
              <a:rPr lang="en-US" sz="800" dirty="0"/>
              <a:t>/?p=2633</a:t>
            </a:r>
            <a:endParaRPr lang="en-US" sz="800" dirty="0" smtClean="0"/>
          </a:p>
          <a:p>
            <a:r>
              <a:rPr lang="en-US" sz="3000" dirty="0" smtClean="0"/>
              <a:t>v) </a:t>
            </a:r>
            <a:r>
              <a:rPr lang="en-US" sz="3000" dirty="0"/>
              <a:t>registration fees at the Italian UIBM, at the EUIPO and/or at WIPO</a:t>
            </a:r>
            <a:r>
              <a:rPr lang="en-US" sz="3000" dirty="0" smtClean="0"/>
              <a:t>.</a:t>
            </a:r>
          </a:p>
          <a:p>
            <a:endParaRPr lang="en-US" sz="34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142" y="3740728"/>
            <a:ext cx="4060556" cy="18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4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 fontScale="70000" lnSpcReduction="20000"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endParaRPr lang="en-US" sz="3400" u="sng" dirty="0" smtClean="0">
              <a:sym typeface="Wingdings"/>
            </a:endParaRPr>
          </a:p>
          <a:p>
            <a:r>
              <a:rPr lang="en-US" sz="3600" dirty="0"/>
              <a:t>Some examples of economic benefit</a:t>
            </a:r>
            <a:r>
              <a:rPr lang="en-US" sz="3600" dirty="0" smtClean="0"/>
              <a:t>:</a:t>
            </a:r>
            <a:endParaRPr lang="en-US" sz="3600" dirty="0"/>
          </a:p>
          <a:p>
            <a:r>
              <a:rPr lang="en-US" sz="3600" dirty="0"/>
              <a:t>Up to 80% of costs sustained (a higher percentage/amount of benefits where the USA and China are targeted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Trademark development</a:t>
            </a:r>
          </a:p>
          <a:p>
            <a:r>
              <a:rPr lang="en-US" sz="3600" dirty="0"/>
              <a:t>Euros 500,00 for a verbal element of trademark </a:t>
            </a:r>
          </a:p>
          <a:p>
            <a:r>
              <a:rPr lang="en-US" sz="3600" dirty="0"/>
              <a:t>Euros 1.500,00 for a graphic element of trademark 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Search clearance</a:t>
            </a:r>
          </a:p>
          <a:p>
            <a:r>
              <a:rPr lang="en-US" sz="3600" dirty="0"/>
              <a:t>Euros 550,00 for trademarks for Italian. EU and international trademarks in Italy ()</a:t>
            </a:r>
          </a:p>
          <a:p>
            <a:r>
              <a:rPr lang="en-US" sz="3600" dirty="0"/>
              <a:t>Euros 1000,00 for the EU</a:t>
            </a:r>
          </a:p>
          <a:p>
            <a:r>
              <a:rPr lang="en-US" sz="3600" dirty="0"/>
              <a:t>Euros 800,00 for every non EU country </a:t>
            </a:r>
          </a:p>
          <a:p>
            <a:endParaRPr lang="en-US" sz="3400" dirty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 smtClean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0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"/>
            <a:ext cx="10018713" cy="4475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3455"/>
            <a:ext cx="12192000" cy="6234546"/>
          </a:xfrm>
        </p:spPr>
        <p:txBody>
          <a:bodyPr>
            <a:normAutofit/>
          </a:bodyPr>
          <a:lstStyle/>
          <a:p>
            <a:r>
              <a:rPr lang="en-US" sz="3400" u="sng" dirty="0"/>
              <a:t>Policies on trademarks </a:t>
            </a:r>
            <a:r>
              <a:rPr lang="en-US" sz="3400" u="sng" dirty="0">
                <a:sym typeface="Wingdings"/>
              </a:rPr>
              <a:t> Marchi+2 </a:t>
            </a:r>
            <a:endParaRPr lang="en-US" sz="3400" u="sng" dirty="0" smtClean="0">
              <a:sym typeface="Wingdings"/>
            </a:endParaRPr>
          </a:p>
          <a:p>
            <a:endParaRPr lang="en-US" sz="3400" u="sng" dirty="0" smtClean="0">
              <a:sym typeface="Wingdings"/>
            </a:endParaRPr>
          </a:p>
          <a:p>
            <a:r>
              <a:rPr lang="en-US" sz="3600" dirty="0"/>
              <a:t>Applications both online or by </a:t>
            </a:r>
            <a:r>
              <a:rPr lang="en-US" sz="3600" dirty="0" smtClean="0"/>
              <a:t>mail;</a:t>
            </a:r>
            <a:endParaRPr lang="en-US" sz="3600" dirty="0"/>
          </a:p>
          <a:p>
            <a:r>
              <a:rPr lang="en-US" sz="3600" dirty="0"/>
              <a:t>Benefit given to the SME on its bank </a:t>
            </a:r>
            <a:r>
              <a:rPr lang="en-US" sz="3600" dirty="0" smtClean="0"/>
              <a:t>account.</a:t>
            </a:r>
            <a:r>
              <a:rPr lang="en-US" sz="3600" dirty="0"/>
              <a:t> 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Spill-over effect of this type of policy: once launched, SMEs will continue even after its </a:t>
            </a:r>
            <a:r>
              <a:rPr lang="en-US" sz="3600" dirty="0" smtClean="0"/>
              <a:t>exhaustion!</a:t>
            </a:r>
            <a:endParaRPr lang="en-US" sz="3600" dirty="0"/>
          </a:p>
          <a:p>
            <a:endParaRPr lang="en-US" sz="3400" u="sng" dirty="0" smtClean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 smtClean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0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Other Institutions Initiatives </a:t>
            </a:r>
            <a:r>
              <a:rPr lang="en-US" sz="3400" u="sng" dirty="0" smtClean="0">
                <a:sym typeface="Wingdings"/>
              </a:rPr>
              <a:t> Training and Awareness Policies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he European Patent Office issues European patents according to the European Patent Convention.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800" dirty="0" smtClean="0"/>
              <a:t>																				      © </a:t>
            </a:r>
            <a:r>
              <a:rPr lang="en-US" sz="800" dirty="0"/>
              <a:t>EPO https://</a:t>
            </a:r>
            <a:r>
              <a:rPr lang="en-US" sz="800" dirty="0" err="1"/>
              <a:t>www.epo.org</a:t>
            </a:r>
            <a:r>
              <a:rPr lang="en-US" sz="800" dirty="0"/>
              <a:t>/</a:t>
            </a:r>
            <a:r>
              <a:rPr lang="en-US" sz="800" dirty="0" err="1"/>
              <a:t>index.html</a:t>
            </a:r>
            <a:endParaRPr lang="en-US" sz="800" dirty="0"/>
          </a:p>
          <a:p>
            <a:r>
              <a:rPr lang="en-US" sz="3600" dirty="0" smtClean="0"/>
              <a:t>It has developed online training courses and online materials for universities, businesses (and, specifically, SMEs) and attorneys.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795" y="2935844"/>
            <a:ext cx="2495227" cy="1580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9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Other Institutions Initiatives </a:t>
            </a:r>
            <a:r>
              <a:rPr lang="en-US" sz="3400" u="sng" dirty="0" smtClean="0">
                <a:sym typeface="Wingdings"/>
              </a:rPr>
              <a:t> Training and Awareness Policies</a:t>
            </a:r>
          </a:p>
          <a:p>
            <a:endParaRPr lang="en-US" sz="3400" u="sng" dirty="0" smtClean="0">
              <a:sym typeface="Wingdings"/>
            </a:endParaRPr>
          </a:p>
          <a:p>
            <a:r>
              <a:rPr lang="en-US" sz="3600" dirty="0" smtClean="0"/>
              <a:t>It organizes workshops and seminars on IPRs management together with other institutions and partners:</a:t>
            </a:r>
          </a:p>
          <a:p>
            <a:pPr lvl="1"/>
            <a:r>
              <a:rPr lang="en-US" sz="3200" dirty="0" smtClean="0"/>
              <a:t>E.g. 2015 Roving Workshop on IP Management Case Studies, EPO in cooperation with Bocconi University, Milan (Italy).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5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National Institutions Initiatives </a:t>
            </a:r>
            <a:r>
              <a:rPr lang="en-US" sz="3400" u="sng" dirty="0" smtClean="0">
                <a:sym typeface="Wingdings"/>
              </a:rPr>
              <a:t> Training and Awareness Policies</a:t>
            </a:r>
          </a:p>
          <a:p>
            <a:r>
              <a:rPr lang="en-US" sz="3600" dirty="0" smtClean="0"/>
              <a:t>In the 2011 Hargreaves Review of Intellectual Property and Growth, several IP-related difficulties for SMEs were highlighted:</a:t>
            </a:r>
          </a:p>
          <a:p>
            <a:pPr lvl="1"/>
            <a:r>
              <a:rPr lang="en-US" sz="3200" dirty="0" smtClean="0"/>
              <a:t>Lack of strategic IP advice; </a:t>
            </a:r>
          </a:p>
          <a:p>
            <a:pPr lvl="1"/>
            <a:r>
              <a:rPr lang="en-US" sz="3200" dirty="0" smtClean="0"/>
              <a:t>Difficulty in identifying the right source of advice;</a:t>
            </a:r>
          </a:p>
          <a:p>
            <a:pPr lvl="1"/>
            <a:r>
              <a:rPr lang="en-US" sz="3200" dirty="0" smtClean="0"/>
              <a:t>Costs of IP management. </a:t>
            </a:r>
          </a:p>
          <a:p>
            <a:r>
              <a:rPr lang="en-US" sz="3600" dirty="0" smtClean="0"/>
              <a:t>The U.K. Government committed to the U.K. Intellectual Property Office publishing plans to support SMEs.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4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/>
              <a:t>National Institutions Initiatives </a:t>
            </a:r>
            <a:r>
              <a:rPr lang="en-US" sz="3400" u="sng" dirty="0" smtClean="0">
                <a:sym typeface="Wingdings"/>
              </a:rPr>
              <a:t> Training and Awareness Policies</a:t>
            </a:r>
          </a:p>
          <a:p>
            <a:r>
              <a:rPr lang="en-US" sz="3600" dirty="0" smtClean="0"/>
              <a:t>The U.K. Government and U.K. IPO have thus considered:</a:t>
            </a:r>
          </a:p>
          <a:p>
            <a:pPr lvl="1"/>
            <a:r>
              <a:rPr lang="en-US" sz="3200" dirty="0" smtClean="0"/>
              <a:t>Allowing online access to assessment tools to identify IP assets;</a:t>
            </a:r>
          </a:p>
          <a:p>
            <a:pPr lvl="1"/>
            <a:r>
              <a:rPr lang="en-US" sz="3200" dirty="0" smtClean="0"/>
              <a:t>Featuring a directory of IP Advisors for businesses;</a:t>
            </a:r>
          </a:p>
          <a:p>
            <a:pPr lvl="1"/>
            <a:r>
              <a:rPr lang="en-US" sz="3200" dirty="0" smtClean="0"/>
              <a:t>Funding IP audits to help SMEs develop the right strategies for their IPRs;</a:t>
            </a:r>
          </a:p>
          <a:p>
            <a:pPr lvl="1"/>
            <a:r>
              <a:rPr lang="en-US" sz="3200" dirty="0" smtClean="0"/>
              <a:t>Offer training to businesses;</a:t>
            </a:r>
          </a:p>
          <a:p>
            <a:pPr lvl="1"/>
            <a:r>
              <a:rPr lang="en-US" sz="3200" dirty="0" smtClean="0"/>
              <a:t>For a long-term goal, to work together with schools and universities on the understanding of IP.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Why?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0267"/>
            <a:ext cx="12192000" cy="6417734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r>
              <a:rPr lang="en-US" sz="3400" dirty="0" smtClean="0"/>
              <a:t>Policy initiatives to support SMEs use of IP </a:t>
            </a:r>
            <a:r>
              <a:rPr lang="en-US" sz="3400" dirty="0" smtClean="0">
                <a:sym typeface="Wingdings"/>
              </a:rPr>
              <a:t> a cost to be recouped!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  <a:p>
            <a:endParaRPr lang="en-US" sz="3400" dirty="0" smtClean="0"/>
          </a:p>
          <a:p>
            <a:endParaRPr lang="en-US" sz="3400" dirty="0" smtClean="0"/>
          </a:p>
          <a:p>
            <a:pPr marL="0" indent="0">
              <a:buNone/>
            </a:pPr>
            <a:r>
              <a:rPr lang="en-US" sz="900" dirty="0" smtClean="0"/>
              <a:t>										</a:t>
            </a:r>
            <a:r>
              <a:rPr lang="en-US" sz="600" dirty="0" smtClean="0"/>
              <a:t>					© </a:t>
            </a:r>
            <a:r>
              <a:rPr lang="en-US" sz="600" dirty="0"/>
              <a:t>https://</a:t>
            </a:r>
            <a:r>
              <a:rPr lang="en-US" sz="600" dirty="0" err="1"/>
              <a:t>www.dkfindout.com</a:t>
            </a:r>
            <a:r>
              <a:rPr lang="en-US" sz="600" dirty="0"/>
              <a:t>/us/animals-and-nature/insects/butterfly-life-cycle/</a:t>
            </a:r>
          </a:p>
          <a:p>
            <a:r>
              <a:rPr lang="en-US" sz="3400" dirty="0" smtClean="0"/>
              <a:t>Spill-over effect of IPRs use for SMEs!</a:t>
            </a:r>
          </a:p>
          <a:p>
            <a:r>
              <a:rPr lang="en-US" sz="3400" dirty="0" smtClean="0"/>
              <a:t>Range and scope of policy initiatives is nonetheless relevant.</a:t>
            </a:r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53385" y="6485467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060" y="1399889"/>
            <a:ext cx="7379962" cy="32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74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/>
          </a:bodyPr>
          <a:lstStyle/>
          <a:p>
            <a:r>
              <a:rPr lang="en-US" sz="3400" u="sng" dirty="0" smtClean="0"/>
              <a:t>National Institutions Initiatives </a:t>
            </a:r>
            <a:r>
              <a:rPr lang="en-US" sz="3400" u="sng" dirty="0" smtClean="0">
                <a:sym typeface="Wingdings"/>
              </a:rPr>
              <a:t> Training and Awareness Policies</a:t>
            </a:r>
          </a:p>
          <a:p>
            <a:r>
              <a:rPr lang="en-US" sz="3400" dirty="0" smtClean="0">
                <a:sym typeface="Wingdings"/>
              </a:rPr>
              <a:t>The United Kingdom Intellectual Property Office</a:t>
            </a:r>
            <a:r>
              <a:rPr lang="en-US" sz="3600" dirty="0" smtClean="0"/>
              <a:t> website has a dedicated webpage on: </a:t>
            </a:r>
            <a:endParaRPr lang="en-US" sz="3600" dirty="0"/>
          </a:p>
          <a:p>
            <a:pPr lvl="1"/>
            <a:r>
              <a:rPr lang="en-US" sz="3200" dirty="0" smtClean="0"/>
              <a:t>Events: featuring workshops and seminars (both general and tailored);</a:t>
            </a:r>
          </a:p>
          <a:p>
            <a:pPr lvl="1"/>
            <a:r>
              <a:rPr lang="en-US" sz="3200" dirty="0" smtClean="0"/>
              <a:t>Guidance: explaining and illustrating the relevance of IP rights protection and constructive management; </a:t>
            </a:r>
          </a:p>
          <a:p>
            <a:pPr lvl="1"/>
            <a:r>
              <a:rPr lang="en-US" sz="3200" dirty="0" smtClean="0"/>
              <a:t>Tools: featuring training courses;</a:t>
            </a:r>
          </a:p>
          <a:p>
            <a:pPr lvl="1"/>
            <a:r>
              <a:rPr lang="en-US" sz="3200" dirty="0" smtClean="0"/>
              <a:t>Case studies: on a number of IP rights, allowing SMEs to understand how IPRs are successfully used and managed in practice.</a:t>
            </a:r>
          </a:p>
          <a:p>
            <a:endParaRPr lang="en-US" sz="36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</a:t>
            </a:r>
          </a:p>
          <a:p>
            <a:endParaRPr lang="en-US" sz="3400" u="sng" dirty="0" smtClean="0">
              <a:sym typeface="Wingdings"/>
            </a:endParaRPr>
          </a:p>
          <a:p>
            <a:r>
              <a:rPr lang="en-US" sz="3600" dirty="0" smtClean="0"/>
              <a:t>Regional or local entities or networks such as business associations and chambers of commerce are better placed to support SMEs use and management of IPRS…</a:t>
            </a:r>
          </a:p>
          <a:p>
            <a:endParaRPr lang="en-US" sz="3600" dirty="0"/>
          </a:p>
          <a:p>
            <a:r>
              <a:rPr lang="en-US" sz="3600" dirty="0" smtClean="0"/>
              <a:t>…since they have already a direct connection with SMEs and often support them in respect of other business-related question!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8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</a:t>
            </a:r>
          </a:p>
          <a:p>
            <a:r>
              <a:rPr lang="en-US" sz="3600" dirty="0" smtClean="0"/>
              <a:t>Regional or local entities or networks are closer to SMEs and are better placed to:</a:t>
            </a:r>
          </a:p>
          <a:p>
            <a:pPr lvl="1"/>
            <a:r>
              <a:rPr lang="en-US" sz="3200" dirty="0" smtClean="0"/>
              <a:t>Identify SMEs’ problems relating to IP;</a:t>
            </a:r>
          </a:p>
          <a:p>
            <a:pPr lvl="1"/>
            <a:r>
              <a:rPr lang="en-US" sz="3200" dirty="0" smtClean="0"/>
              <a:t>Address these problems in a direct and effective way;</a:t>
            </a:r>
          </a:p>
          <a:p>
            <a:pPr lvl="1"/>
            <a:r>
              <a:rPr lang="en-US" sz="3200" dirty="0" smtClean="0"/>
              <a:t>Address these problems with tailored solutions.</a:t>
            </a:r>
          </a:p>
          <a:p>
            <a:r>
              <a:rPr lang="en-US" sz="3600" dirty="0" smtClean="0"/>
              <a:t>They might devise directly IP-related policies or better implement them!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3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85000" lnSpcReduction="10000"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</a:t>
            </a:r>
          </a:p>
          <a:p>
            <a:r>
              <a:rPr lang="en-US" sz="3600" dirty="0" smtClean="0"/>
              <a:t>At the national level, </a:t>
            </a:r>
            <a:r>
              <a:rPr lang="en-US" sz="3600" u="sng" dirty="0" smtClean="0"/>
              <a:t>business associations </a:t>
            </a:r>
            <a:r>
              <a:rPr lang="en-US" sz="3600" dirty="0" smtClean="0"/>
              <a:t>such as the Italian </a:t>
            </a:r>
            <a:r>
              <a:rPr lang="en-US" sz="3600" dirty="0" err="1" smtClean="0"/>
              <a:t>Confindustria</a:t>
            </a:r>
            <a:r>
              <a:rPr lang="en-US" sz="3600" dirty="0"/>
              <a:t> </a:t>
            </a:r>
            <a:r>
              <a:rPr lang="en-US" sz="3600" dirty="0" smtClean="0"/>
              <a:t>have specific working groups </a:t>
            </a:r>
          </a:p>
          <a:p>
            <a:pPr marL="0" indent="0">
              <a:buNone/>
            </a:pPr>
            <a:r>
              <a:rPr lang="en-US" sz="3600" dirty="0" smtClean="0"/>
              <a:t>on IP which: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600" dirty="0" smtClean="0"/>
              <a:t>			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600" dirty="0" smtClean="0"/>
              <a:t>				© </a:t>
            </a:r>
            <a:r>
              <a:rPr lang="en-US" sz="600" dirty="0" err="1" smtClean="0"/>
              <a:t>Confindustria</a:t>
            </a:r>
            <a:r>
              <a:rPr lang="en-US" sz="600" dirty="0"/>
              <a:t> http://</a:t>
            </a:r>
            <a:r>
              <a:rPr lang="en-US" sz="600" dirty="0" err="1"/>
              <a:t>www.confindustria.it</a:t>
            </a:r>
            <a:r>
              <a:rPr lang="en-US" sz="600" dirty="0"/>
              <a:t>/</a:t>
            </a:r>
            <a:r>
              <a:rPr lang="en-US" sz="600" dirty="0" err="1"/>
              <a:t>wps</a:t>
            </a:r>
            <a:r>
              <a:rPr lang="en-US" sz="600" dirty="0"/>
              <a:t>/portal/IT/home/!</a:t>
            </a:r>
            <a:r>
              <a:rPr lang="en-US" sz="600" dirty="0" err="1"/>
              <a:t>ut</a:t>
            </a:r>
            <a:r>
              <a:rPr lang="en-US" sz="600" dirty="0"/>
              <a:t>/p/a1/04_Sj9CPykssy0xPLMnMz0vMAfGjzOJ9PT1MDD0NjLz8_Q0cDRwtXC3DAkMtjN1dzYEKIoEKDHAARwNC-sP1o1CVuPuEAvVZBFk6GzoZGXp7G0AV4LGiIDfCINNRUREAIPfePg!!/dl5/d5/L2dBISEvZ0FBIS9nQSEh/</a:t>
            </a:r>
            <a:endParaRPr lang="en-US" sz="600" dirty="0" smtClean="0"/>
          </a:p>
          <a:p>
            <a:pPr lvl="1"/>
            <a:r>
              <a:rPr lang="en-US" sz="3200" dirty="0" smtClean="0"/>
              <a:t>Follow all national and EU-level initiatives concerning IP;</a:t>
            </a:r>
          </a:p>
          <a:p>
            <a:pPr lvl="1"/>
            <a:r>
              <a:rPr lang="en-US" sz="3200" dirty="0"/>
              <a:t>Develop proposals and gives opinion on laws and regulations during the drafting and approval </a:t>
            </a:r>
            <a:r>
              <a:rPr lang="en-US" sz="3200" dirty="0" smtClean="0"/>
              <a:t>process;</a:t>
            </a:r>
          </a:p>
          <a:p>
            <a:pPr lvl="1"/>
            <a:r>
              <a:rPr lang="en-US" sz="2800" dirty="0" smtClean="0"/>
              <a:t>Offer advices to other associations relating to the implementation of IP-related initiatives.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663" y="2466167"/>
            <a:ext cx="5300421" cy="18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1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</a:t>
            </a:r>
          </a:p>
          <a:p>
            <a:r>
              <a:rPr lang="en-US" sz="3600" dirty="0" smtClean="0"/>
              <a:t>At the regional or local level, business associations such as the “district” detachments of the Italian </a:t>
            </a:r>
            <a:r>
              <a:rPr lang="en-US" sz="3600" dirty="0" err="1" smtClean="0"/>
              <a:t>Confindustria</a:t>
            </a:r>
            <a:r>
              <a:rPr lang="en-US" sz="3600" dirty="0" smtClean="0"/>
              <a:t> which:</a:t>
            </a:r>
          </a:p>
          <a:p>
            <a:pPr lvl="1"/>
            <a:r>
              <a:rPr lang="en-US" sz="3200" dirty="0" smtClean="0"/>
              <a:t>Creates </a:t>
            </a:r>
            <a:r>
              <a:rPr lang="en-US" sz="3200" smtClean="0"/>
              <a:t>a link </a:t>
            </a:r>
            <a:r>
              <a:rPr lang="en-US" sz="3200" dirty="0" smtClean="0"/>
              <a:t>with the national business association to smoothly transfer information and needs;</a:t>
            </a:r>
          </a:p>
          <a:p>
            <a:pPr lvl="1"/>
            <a:r>
              <a:rPr lang="en-US" sz="3200" dirty="0" smtClean="0"/>
              <a:t>Offers direct assistance and advice on the use and management of IPRs. 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54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</a:t>
            </a:r>
          </a:p>
          <a:p>
            <a:endParaRPr lang="en-US" sz="3600" dirty="0"/>
          </a:p>
          <a:p>
            <a:r>
              <a:rPr lang="en-US" sz="3600" dirty="0" smtClean="0"/>
              <a:t>Chambers of Commerce role and powers may vary significantly according to the country </a:t>
            </a:r>
            <a:r>
              <a:rPr lang="en-US" sz="3600" dirty="0" smtClean="0">
                <a:sym typeface="Wingdings"/>
              </a:rPr>
              <a:t> in some countries they are semi-public institutions, while in others they are private institutions.</a:t>
            </a:r>
            <a:r>
              <a:rPr lang="en-US" sz="3600" dirty="0" smtClean="0"/>
              <a:t>  </a:t>
            </a:r>
          </a:p>
          <a:p>
            <a:endParaRPr lang="en-US" sz="3600" dirty="0"/>
          </a:p>
          <a:p>
            <a:r>
              <a:rPr lang="en-US" sz="3600" dirty="0" smtClean="0"/>
              <a:t>Similarly to business associations, chambers of commerce provide </a:t>
            </a:r>
            <a:r>
              <a:rPr lang="en-US" sz="3600" dirty="0" err="1" smtClean="0"/>
              <a:t>assisstance</a:t>
            </a:r>
            <a:r>
              <a:rPr lang="en-US" sz="3600" dirty="0" smtClean="0"/>
              <a:t> to businesses, training for employees, online tools on IPRs use. 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7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400" u="sng" dirty="0" smtClean="0">
                <a:sym typeface="Wingdings"/>
              </a:rPr>
              <a:t>National, Regional or Local Entities, Institutions and Networks Initiatives </a:t>
            </a:r>
            <a:r>
              <a:rPr lang="en-US" sz="3400" dirty="0" smtClean="0">
                <a:sym typeface="Wingdings"/>
              </a:rPr>
              <a:t> Best Practices:</a:t>
            </a:r>
          </a:p>
          <a:p>
            <a:pPr lvl="1"/>
            <a:r>
              <a:rPr lang="en-US" sz="3000" dirty="0" smtClean="0">
                <a:sym typeface="Wingdings"/>
              </a:rPr>
              <a:t>A clear webpage dedicated to IPRs protection and management;</a:t>
            </a:r>
          </a:p>
          <a:p>
            <a:pPr lvl="1"/>
            <a:r>
              <a:rPr lang="en-US" sz="3000" dirty="0" smtClean="0">
                <a:sym typeface="Wingdings"/>
              </a:rPr>
              <a:t>An online guide or booklet explaining how to protect IPRs step by step;</a:t>
            </a:r>
          </a:p>
          <a:p>
            <a:pPr lvl="1"/>
            <a:r>
              <a:rPr lang="en-US" sz="3000" dirty="0" smtClean="0">
                <a:sym typeface="Wingdings"/>
              </a:rPr>
              <a:t>An online guide or booklet indicating best practices and case studies on IPRs’ management;</a:t>
            </a:r>
          </a:p>
          <a:p>
            <a:pPr lvl="1"/>
            <a:r>
              <a:rPr lang="en-US" sz="3000" dirty="0" smtClean="0">
                <a:sym typeface="Wingdings"/>
              </a:rPr>
              <a:t>A clear list of contacts of local IP experts to contact to obtain advice;</a:t>
            </a:r>
          </a:p>
          <a:p>
            <a:pPr lvl="1"/>
            <a:r>
              <a:rPr lang="en-US" sz="3000" dirty="0" smtClean="0">
                <a:sym typeface="Wingdings"/>
              </a:rPr>
              <a:t>Cooperation agreement with universities and business schools.</a:t>
            </a:r>
            <a:endParaRPr lang="en-US" sz="3200" dirty="0" smtClean="0">
              <a:sym typeface="Wingdings"/>
            </a:endParaRPr>
          </a:p>
          <a:p>
            <a:endParaRPr lang="en-US" sz="3400" dirty="0" smtClean="0">
              <a:sym typeface="Wingding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8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Concluding Remarks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National intellectual property offices play a key role in supporting the use of the IP system!</a:t>
            </a:r>
          </a:p>
          <a:p>
            <a:endParaRPr lang="en-US" sz="3600" dirty="0"/>
          </a:p>
          <a:p>
            <a:r>
              <a:rPr lang="en-US" sz="3600" dirty="0" smtClean="0"/>
              <a:t>Besides their “administrative” tasks, national intellectual property offices may train, develop tools and diffuse IPRs management best practices knowledge .</a:t>
            </a:r>
          </a:p>
          <a:p>
            <a:endParaRPr lang="en-US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Concluding Remarks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There exists no magic formula! </a:t>
            </a:r>
          </a:p>
          <a:p>
            <a:endParaRPr lang="en-US" sz="3400" dirty="0"/>
          </a:p>
          <a:p>
            <a:r>
              <a:rPr lang="en-US" sz="3400" dirty="0" smtClean="0">
                <a:sym typeface="Wingdings"/>
              </a:rPr>
              <a:t>Need for context-based decisions, tailored for the region and based on the real needs of companies</a:t>
            </a:r>
          </a:p>
          <a:p>
            <a:endParaRPr lang="en-US" sz="3400" dirty="0">
              <a:sym typeface="Wingdings"/>
            </a:endParaRPr>
          </a:p>
          <a:p>
            <a:r>
              <a:rPr lang="en-US" sz="3400" dirty="0" smtClean="0">
                <a:sym typeface="Wingdings"/>
              </a:rPr>
              <a:t>Policies should potentially address (or at least consider the impact on) all aspects of IPRs “life cycle”!</a:t>
            </a:r>
            <a:endParaRPr lang="en-US" sz="3000" dirty="0" smtClean="0"/>
          </a:p>
          <a:p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Concluding Remarks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Before adopting any policy, clear goals should be defined as well as clear priorities, such as : </a:t>
            </a:r>
          </a:p>
          <a:p>
            <a:endParaRPr lang="en-US" sz="3400" dirty="0" smtClean="0"/>
          </a:p>
          <a:p>
            <a:r>
              <a:rPr lang="en-US" sz="3400" dirty="0" smtClean="0"/>
              <a:t>fostering innovation and IP protection</a:t>
            </a:r>
            <a:r>
              <a:rPr lang="en-US" sz="3400" dirty="0"/>
              <a:t>;</a:t>
            </a:r>
            <a:r>
              <a:rPr lang="en-US" sz="3400" dirty="0" smtClean="0"/>
              <a:t> </a:t>
            </a:r>
          </a:p>
          <a:p>
            <a:r>
              <a:rPr lang="en-US" sz="3400" dirty="0" smtClean="0"/>
              <a:t>spurring IP protection; </a:t>
            </a:r>
          </a:p>
          <a:p>
            <a:r>
              <a:rPr lang="en-US" sz="3400" dirty="0" smtClean="0"/>
              <a:t>enhancing innovation and IPRs exploitation and circulation;</a:t>
            </a:r>
          </a:p>
          <a:p>
            <a:r>
              <a:rPr lang="en-US" sz="3400" dirty="0" smtClean="0"/>
              <a:t>strengthening IPRs enforcement.</a:t>
            </a:r>
          </a:p>
          <a:p>
            <a:endParaRPr lang="en-US" sz="3400" dirty="0"/>
          </a:p>
          <a:p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10000"/>
          </a:bodyPr>
          <a:lstStyle/>
          <a:p>
            <a:endParaRPr lang="en-US" sz="3400" dirty="0" smtClean="0"/>
          </a:p>
          <a:p>
            <a:r>
              <a:rPr lang="en-US" sz="3400" dirty="0" smtClean="0"/>
              <a:t>In general terms, good policy initiatives would cover:</a:t>
            </a:r>
          </a:p>
          <a:p>
            <a:endParaRPr lang="en-US" sz="3400" dirty="0" smtClean="0"/>
          </a:p>
          <a:p>
            <a:r>
              <a:rPr lang="en-US" sz="3400" dirty="0"/>
              <a:t>I</a:t>
            </a:r>
            <a:r>
              <a:rPr lang="en-US" sz="3400" dirty="0" smtClean="0"/>
              <a:t>nformation and education on intellectual property (existing rights, mechanisms of protection, business strategy, etc.);</a:t>
            </a:r>
          </a:p>
          <a:p>
            <a:r>
              <a:rPr lang="en-US" sz="3400" dirty="0" smtClean="0"/>
              <a:t>Research and identification on problems affecting IP protection and use;</a:t>
            </a:r>
          </a:p>
          <a:p>
            <a:r>
              <a:rPr lang="en-US" sz="3400" dirty="0" smtClean="0"/>
              <a:t>Facilitating “access” to intellectual property rights;</a:t>
            </a:r>
          </a:p>
          <a:p>
            <a:r>
              <a:rPr lang="en-US" sz="3400" dirty="0" smtClean="0"/>
              <a:t>Allowing an efficient enforcement of intellectual property rights;</a:t>
            </a:r>
          </a:p>
          <a:p>
            <a:r>
              <a:rPr lang="en-US" sz="3400" dirty="0" smtClean="0"/>
              <a:t>Act at different levels (regional, state, province, etc., both inside the relevant territory and outside it)!</a:t>
            </a:r>
          </a:p>
          <a:p>
            <a:endParaRPr lang="en-US" sz="3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Concluding Remarks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endParaRPr lang="en-US" sz="3400" dirty="0" smtClean="0"/>
          </a:p>
          <a:p>
            <a:endParaRPr lang="en-US" sz="3400" dirty="0"/>
          </a:p>
          <a:p>
            <a:r>
              <a:rPr lang="en-US" sz="3400" dirty="0" smtClean="0"/>
              <a:t>Costs and benefits of each policy should be identified beforehand and a well-defined budget should be allocated.</a:t>
            </a:r>
          </a:p>
          <a:p>
            <a:endParaRPr lang="en-US" sz="3400" dirty="0"/>
          </a:p>
          <a:p>
            <a:r>
              <a:rPr lang="en-US" sz="3400" dirty="0" smtClean="0"/>
              <a:t>Mechanisms and indicators to measure the impact of each policy should be defined beforehand.</a:t>
            </a:r>
          </a:p>
          <a:p>
            <a:endParaRPr lang="en-US" sz="3400" dirty="0"/>
          </a:p>
          <a:p>
            <a:r>
              <a:rPr lang="en-US" sz="3400" dirty="0" smtClean="0"/>
              <a:t>An analysis of the impact of each policy in “neighboring sectors” (competition, taxation, etc.) should be carried out beforehand.</a:t>
            </a:r>
            <a:endParaRPr lang="en-US" sz="3000" dirty="0" smtClean="0"/>
          </a:p>
          <a:p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9090" y="1"/>
            <a:ext cx="10806545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000" b="1" dirty="0" smtClean="0"/>
              <a:t>Thank you for your attention!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3000" b="1" dirty="0" smtClean="0"/>
              <a:t>Gabriele </a:t>
            </a:r>
            <a:r>
              <a:rPr lang="en-US" sz="3000" b="1" dirty="0" err="1" smtClean="0"/>
              <a:t>Gagliani</a:t>
            </a:r>
            <a:endParaRPr lang="en-US" sz="3000" b="1" dirty="0" smtClean="0"/>
          </a:p>
          <a:p>
            <a:pPr marL="0" indent="0" algn="ctr">
              <a:buNone/>
            </a:pPr>
            <a:r>
              <a:rPr lang="en-US" sz="3000" b="1" dirty="0" smtClean="0">
                <a:hlinkClick r:id="rId2"/>
              </a:rPr>
              <a:t>gabriele.gagliani@unibocconi.it</a:t>
            </a:r>
            <a:r>
              <a:rPr lang="en-US" sz="3000" b="1" dirty="0" smtClean="0"/>
              <a:t> </a:t>
            </a:r>
            <a:endParaRPr lang="en-US" sz="3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13843" y="6492875"/>
            <a:ext cx="7084177" cy="365125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/>
              <a:t>Gagliani</a:t>
            </a:r>
            <a:endParaRPr lang="en-US" dirty="0"/>
          </a:p>
          <a:p>
            <a:pPr algn="ctr"/>
            <a:r>
              <a:rPr lang="en-US" dirty="0"/>
              <a:t>Beirut– 27-28 March 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 lnSpcReduction="20000"/>
          </a:bodyPr>
          <a:lstStyle/>
          <a:p>
            <a:endParaRPr lang="en-US" sz="3400" dirty="0" smtClean="0"/>
          </a:p>
          <a:p>
            <a:r>
              <a:rPr lang="en-US" sz="3400" u="sng" dirty="0" smtClean="0"/>
              <a:t>At the European Union (EU) Level</a:t>
            </a:r>
            <a:endParaRPr lang="en-US" sz="3400" dirty="0" smtClean="0"/>
          </a:p>
          <a:p>
            <a:r>
              <a:rPr lang="en-US" sz="3400" dirty="0" smtClean="0"/>
              <a:t>2000 Lisbon Strategy </a:t>
            </a:r>
            <a:r>
              <a:rPr lang="en-US" sz="3400" dirty="0" smtClean="0">
                <a:sym typeface="Wingdings"/>
              </a:rPr>
              <a:t> A plan for the EU to become the “most competitive and dynamic knowledge-based economy in the world”.</a:t>
            </a:r>
          </a:p>
          <a:p>
            <a:endParaRPr lang="en-US" sz="3400" dirty="0">
              <a:sym typeface="Wingdings"/>
            </a:endParaRPr>
          </a:p>
          <a:p>
            <a:endParaRPr lang="en-US" sz="3400" dirty="0" smtClean="0">
              <a:sym typeface="Wingdings"/>
            </a:endParaRPr>
          </a:p>
          <a:p>
            <a:endParaRPr lang="en-US" sz="3400" dirty="0" smtClean="0"/>
          </a:p>
          <a:p>
            <a:pPr marL="0" indent="0">
              <a:buNone/>
            </a:pPr>
            <a:r>
              <a:rPr lang="en-US" sz="900" dirty="0" smtClean="0"/>
              <a:t>			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900" dirty="0" smtClean="0"/>
              <a:t>														</a:t>
            </a:r>
          </a:p>
          <a:p>
            <a:pPr marL="0" indent="0">
              <a:buNone/>
            </a:pPr>
            <a:r>
              <a:rPr lang="en-US" sz="900" dirty="0"/>
              <a:t>	</a:t>
            </a:r>
            <a:r>
              <a:rPr lang="en-US" sz="900" dirty="0" smtClean="0"/>
              <a:t>								© </a:t>
            </a:r>
            <a:r>
              <a:rPr lang="en-US" sz="900" dirty="0"/>
              <a:t>http://</a:t>
            </a:r>
            <a:r>
              <a:rPr lang="en-US" sz="900" dirty="0" err="1"/>
              <a:t>www.theindependentbd.com</a:t>
            </a:r>
            <a:r>
              <a:rPr lang="en-US" sz="900" dirty="0"/>
              <a:t>/</a:t>
            </a:r>
            <a:r>
              <a:rPr lang="en-US" sz="900" dirty="0" err="1"/>
              <a:t>arcprint</a:t>
            </a:r>
            <a:r>
              <a:rPr lang="en-US" sz="900" dirty="0"/>
              <a:t>/details/97966/2017-06-06</a:t>
            </a:r>
            <a:endParaRPr lang="en-US" sz="900" dirty="0" smtClean="0"/>
          </a:p>
          <a:p>
            <a:r>
              <a:rPr lang="en-US" sz="3400" dirty="0" smtClean="0"/>
              <a:t>The significance of a general plan/framework for innovation in guiding policy initiatives: economic significance, competition, citizens/consumers, etc.!!!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972" y="2650296"/>
            <a:ext cx="6108053" cy="215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lnSpcReduction="10000"/>
          </a:bodyPr>
          <a:lstStyle/>
          <a:p>
            <a:endParaRPr lang="en-US" sz="3400" dirty="0" smtClean="0"/>
          </a:p>
          <a:p>
            <a:r>
              <a:rPr lang="en-US" sz="3400" u="sng" dirty="0" smtClean="0"/>
              <a:t>The European IPRs Helpdesk </a:t>
            </a:r>
          </a:p>
          <a:p>
            <a:endParaRPr lang="en-US" sz="3400" dirty="0" smtClean="0"/>
          </a:p>
          <a:p>
            <a:pPr marL="0" indent="0">
              <a:buNone/>
            </a:pPr>
            <a:r>
              <a:rPr lang="en-US" sz="900" dirty="0" smtClean="0"/>
              <a:t>										</a:t>
            </a:r>
          </a:p>
          <a:p>
            <a:pPr marL="0" indent="0">
              <a:buNone/>
            </a:pPr>
            <a:r>
              <a:rPr lang="en-US" sz="900" dirty="0"/>
              <a:t>	</a:t>
            </a:r>
            <a:r>
              <a:rPr lang="en-US" sz="900" dirty="0" smtClean="0"/>
              <a:t>															(c) European Union https</a:t>
            </a:r>
            <a:r>
              <a:rPr lang="en-US" sz="900" dirty="0"/>
              <a:t>://</a:t>
            </a:r>
            <a:r>
              <a:rPr lang="en-US" sz="900" dirty="0" err="1"/>
              <a:t>www.iprhelpdesk.eu</a:t>
            </a:r>
            <a:r>
              <a:rPr lang="en-US" sz="900" dirty="0"/>
              <a:t>/IP_4_SMES_Forum_INNOVACCESS_IPR_Helpdesk</a:t>
            </a:r>
          </a:p>
          <a:p>
            <a:r>
              <a:rPr lang="en-US" sz="3400" dirty="0" smtClean="0"/>
              <a:t>An helpdesk composed of experts advising and training on IP issues and jointly funded by  number of EU programs.</a:t>
            </a:r>
          </a:p>
          <a:p>
            <a:endParaRPr lang="en-US" sz="3400" dirty="0" smtClean="0"/>
          </a:p>
          <a:p>
            <a:r>
              <a:rPr lang="en-US" sz="3400" dirty="0" smtClean="0"/>
              <a:t>It targets EU companies involved in EU-funded research projects and technology transfer and three specialized helpdesks for EU SMEs in China, Latin America and South-East Asia.</a:t>
            </a:r>
          </a:p>
          <a:p>
            <a:endParaRPr lang="en-US" sz="3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772" y="882381"/>
            <a:ext cx="5543227" cy="141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/>
          </a:bodyPr>
          <a:lstStyle/>
          <a:p>
            <a:endParaRPr lang="en-US" sz="3400" dirty="0" smtClean="0"/>
          </a:p>
          <a:p>
            <a:r>
              <a:rPr lang="en-US" sz="3400" u="sng" dirty="0" smtClean="0"/>
              <a:t>The European IPRs Helpdesk </a:t>
            </a:r>
          </a:p>
          <a:p>
            <a:endParaRPr lang="en-US" sz="3400" u="sng" dirty="0" smtClean="0"/>
          </a:p>
          <a:p>
            <a:r>
              <a:rPr lang="en-US" sz="3400" dirty="0" smtClean="0"/>
              <a:t>Multilingual and confidential.</a:t>
            </a:r>
          </a:p>
          <a:p>
            <a:r>
              <a:rPr lang="en-US" sz="3400" dirty="0" smtClean="0"/>
              <a:t>Provides information and training on IP.</a:t>
            </a:r>
          </a:p>
          <a:p>
            <a:r>
              <a:rPr lang="en-US" sz="3400" dirty="0" smtClean="0"/>
              <a:t>Advices SMEs on IP formal registration.</a:t>
            </a:r>
          </a:p>
          <a:p>
            <a:r>
              <a:rPr lang="en-US" sz="3400" dirty="0" smtClean="0"/>
              <a:t>Advices SMEs on IP business assets management.</a:t>
            </a:r>
          </a:p>
          <a:p>
            <a:endParaRPr lang="en-US" sz="3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882381"/>
          </a:xfrm>
        </p:spPr>
        <p:txBody>
          <a:bodyPr/>
          <a:lstStyle/>
          <a:p>
            <a:r>
              <a:rPr lang="en-US" b="1" dirty="0" smtClean="0"/>
              <a:t>What ?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82381"/>
            <a:ext cx="12192000" cy="5975620"/>
          </a:xfrm>
        </p:spPr>
        <p:txBody>
          <a:bodyPr>
            <a:normAutofit fontScale="92500"/>
          </a:bodyPr>
          <a:lstStyle/>
          <a:p>
            <a:endParaRPr lang="en-US" sz="3400" dirty="0" smtClean="0"/>
          </a:p>
          <a:p>
            <a:r>
              <a:rPr lang="en-US" sz="3400" u="sng" dirty="0" smtClean="0"/>
              <a:t>The European IPRs Helpdesk </a:t>
            </a:r>
          </a:p>
          <a:p>
            <a:endParaRPr lang="en-US" sz="3400" u="sng" dirty="0" smtClean="0"/>
          </a:p>
          <a:p>
            <a:r>
              <a:rPr lang="en-US" sz="3400" dirty="0"/>
              <a:t>Two Expert Groups have been created to research, identify and make recommendations on intellectual property support for SMEs – In particular, they have suggested</a:t>
            </a:r>
            <a:r>
              <a:rPr lang="en-US" sz="3400" dirty="0" smtClean="0"/>
              <a:t>:</a:t>
            </a:r>
          </a:p>
          <a:p>
            <a:r>
              <a:rPr lang="en-US" sz="3400" dirty="0" smtClean="0"/>
              <a:t>Coordination between the national and EU level;</a:t>
            </a:r>
            <a:endParaRPr lang="en-US" sz="3400" dirty="0"/>
          </a:p>
          <a:p>
            <a:r>
              <a:rPr lang="en-US" sz="3400" dirty="0" smtClean="0"/>
              <a:t>Focus on IP assets management skills rather than IP registration </a:t>
            </a:r>
            <a:r>
              <a:rPr lang="en-US" sz="3400" i="1" dirty="0" smtClean="0"/>
              <a:t>per se</a:t>
            </a:r>
            <a:r>
              <a:rPr lang="en-US" sz="3400" dirty="0" smtClean="0"/>
              <a:t>;</a:t>
            </a:r>
          </a:p>
          <a:p>
            <a:r>
              <a:rPr lang="en-US" sz="3400" dirty="0" smtClean="0"/>
              <a:t>Strengthen the link between IP-focused support and more general business support.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3911" y="6570134"/>
            <a:ext cx="7084177" cy="111914"/>
          </a:xfrm>
        </p:spPr>
        <p:txBody>
          <a:bodyPr/>
          <a:lstStyle/>
          <a:p>
            <a:pPr algn="ctr"/>
            <a:r>
              <a:rPr lang="en-US" dirty="0"/>
              <a:t>Gabriele </a:t>
            </a:r>
            <a:r>
              <a:rPr lang="en-US" dirty="0" err="1" smtClean="0"/>
              <a:t>Gagliani</a:t>
            </a:r>
            <a:endParaRPr lang="en-US" dirty="0"/>
          </a:p>
          <a:p>
            <a:pPr algn="ctr"/>
            <a:r>
              <a:rPr lang="en-US" dirty="0"/>
              <a:t>Beirut– </a:t>
            </a:r>
            <a:r>
              <a:rPr lang="en-US" dirty="0" smtClean="0"/>
              <a:t>27-28 March </a:t>
            </a:r>
            <a:r>
              <a:rPr lang="en-US" dirty="0"/>
              <a:t>2018</a:t>
            </a:r>
          </a:p>
          <a:p>
            <a:pPr algn="ctr"/>
            <a:r>
              <a:rPr lang="en-US" dirty="0"/>
              <a:t>WIPO Sub-Regional Workshop on Policy Mechanism for Supporting Small and Medium-sized Enterprises Use of the Intellectual Property System in Their Competitive Strategy</a:t>
            </a:r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10</TotalTime>
  <Words>3860</Words>
  <Application>Microsoft Macintosh PowerPoint</Application>
  <PresentationFormat>Widescreen</PresentationFormat>
  <Paragraphs>604</Paragraphs>
  <Slides>51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6" baseType="lpstr">
      <vt:lpstr>Calibri</vt:lpstr>
      <vt:lpstr>Corbel</vt:lpstr>
      <vt:lpstr>Wingdings</vt:lpstr>
      <vt:lpstr>Arial</vt:lpstr>
      <vt:lpstr>Parallasse</vt:lpstr>
      <vt:lpstr>Initiatives for Supporting SMEs Use of the IP System in Their Competitive Strategy Experience of Europe</vt:lpstr>
      <vt:lpstr>Content and Objectives </vt:lpstr>
      <vt:lpstr>Why?</vt:lpstr>
      <vt:lpstr>Why?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What ?</vt:lpstr>
      <vt:lpstr>Concluding Remarks</vt:lpstr>
      <vt:lpstr>Concluding Remarks</vt:lpstr>
      <vt:lpstr>Concluding Remarks</vt:lpstr>
      <vt:lpstr>Concluding Remarks</vt:lpstr>
      <vt:lpstr>Presentazione di PowerPoint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301</cp:revision>
  <dcterms:created xsi:type="dcterms:W3CDTF">2016-03-17T10:29:32Z</dcterms:created>
  <dcterms:modified xsi:type="dcterms:W3CDTF">2018-03-28T12:38:00Z</dcterms:modified>
</cp:coreProperties>
</file>