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340" r:id="rId4"/>
    <p:sldId id="339" r:id="rId5"/>
    <p:sldId id="338" r:id="rId6"/>
    <p:sldId id="337" r:id="rId7"/>
    <p:sldId id="341" r:id="rId8"/>
    <p:sldId id="343" r:id="rId9"/>
    <p:sldId id="344" r:id="rId10"/>
    <p:sldId id="345" r:id="rId11"/>
    <p:sldId id="347" r:id="rId12"/>
    <p:sldId id="346" r:id="rId13"/>
    <p:sldId id="348" r:id="rId14"/>
    <p:sldId id="354" r:id="rId15"/>
    <p:sldId id="342" r:id="rId16"/>
    <p:sldId id="355" r:id="rId17"/>
    <p:sldId id="349" r:id="rId18"/>
    <p:sldId id="350" r:id="rId19"/>
    <p:sldId id="328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3978" autoAdjust="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49461-181F-47C7-8720-1AB8F89BE3CA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778A5-B9EA-4A16-9214-41E41108D1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89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73E2D-D4C1-434C-9713-75C4A6F6AB48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82A94-448D-437D-90F3-2B79BFC7BD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06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16C4CD-E3EC-4221-BD7E-CC67B7B7469E}" type="datetime1">
              <a:rPr lang="en-US" smtClean="0"/>
              <a:t>3/28/2018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IP Challenges Needs &amp; Solutions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8030-9BD6-434F-A239-F0D40D52F542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 Challenges Needs &amp;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6692-8A39-404A-90A8-5F49AED48D5E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 Challenges Needs &amp;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58DA-CB35-4D3D-8B7C-BB30896F21F7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 Challenges Needs &amp;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D76A-56CE-40C3-8A4A-F245A0D14693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 Challenges Needs &amp;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38FA-826F-4B1F-B886-C4233B072584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 Challenges Needs &amp; Solutions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890-3F56-49AB-A0EB-71CD62379B98}" type="datetime1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 Challenges Needs &amp; Solutions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6BD6E-8863-4D49-9334-87164EA89D14}" type="datetime1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 Challenges Needs &amp; Solutions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2F5D-499A-4878-A528-3EDAB0290C96}" type="datetime1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 Challenges Needs &amp;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7E1F1AD-BF17-4481-9888-B8D605300F0E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 Challenges Needs &amp; Solutions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19432E-DAA6-4174-BD2A-ACB1D98D165A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IP Challenges Needs &amp; Solutions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F4EE18-F84E-4CA2-A4DD-81F85BB8B6E6}" type="datetime1">
              <a:rPr lang="en-US" smtClean="0"/>
              <a:t>3/28/2018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IP Challenges Needs &amp; Solutions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0EDC19-F3D1-46F9-BC59-F30FDD0F3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991562"/>
          </a:xfrm>
        </p:spPr>
        <p:txBody>
          <a:bodyPr>
            <a:noAutofit/>
          </a:bodyPr>
          <a:lstStyle/>
          <a:p>
            <a:pPr algn="ctr"/>
            <a:r>
              <a:rPr lang="en-US" sz="2000" dirty="0">
                <a:effectLst/>
              </a:rPr>
              <a:t>Sub-Regional Workshop on Policy Mechanism for Supporting SMEs Use the IP System in their Competitive Strategy</a:t>
            </a:r>
            <a:endParaRPr lang="fr-FR" sz="20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772400" cy="2068111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sz="24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March 27, 2018</a:t>
            </a:r>
          </a:p>
          <a:p>
            <a:pPr algn="ctr"/>
            <a:endParaRPr lang="en-US" sz="24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Dr. Pierre El Khoury</a:t>
            </a:r>
          </a:p>
          <a:p>
            <a:pPr algn="ctr"/>
            <a:r>
              <a:rPr lang="en-US" sz="24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Ph.D</a:t>
            </a:r>
            <a:r>
              <a:rPr lang="en-US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LL.M, DEA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IP Specialist Lawyer / IP Professor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ECOSOC – Beirut, LEBANON</a:t>
            </a:r>
            <a:endParaRPr lang="en-IN" sz="24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sz="40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2990671"/>
            <a:ext cx="9143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IP Based Challenges and Needs of SMEs in Lebanon and Possible Solutions</a:t>
            </a:r>
          </a:p>
          <a:p>
            <a:pPr algn="ctr"/>
            <a:r>
              <a:rPr lang="ar-LB" sz="2400" b="1" dirty="0">
                <a:solidFill>
                  <a:srgbClr val="000066"/>
                </a:solidFill>
              </a:rPr>
              <a:t>تحديات الملكية الفكرية واحتياجات الشركات الصغيرة والمتوسطة والحلول الممكنة في لبنان</a:t>
            </a:r>
            <a:endParaRPr lang="en-IN" sz="2400" b="1" dirty="0">
              <a:solidFill>
                <a:srgbClr val="000066"/>
              </a:solidFill>
            </a:endParaRPr>
          </a:p>
        </p:txBody>
      </p:sp>
      <p:pic>
        <p:nvPicPr>
          <p:cNvPr id="9" name="Picture 16" descr="WIPO 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04800"/>
            <a:ext cx="2019300" cy="861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drkhoury\Desktop\WIPO Lebanon june 2013\Presentation\logo_rt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304800"/>
            <a:ext cx="2733675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rtl="1">
              <a:buNone/>
            </a:pPr>
            <a:r>
              <a:rPr lang="ar-LB" sz="4000" u="sng" dirty="0"/>
              <a:t>قانونية</a:t>
            </a:r>
          </a:p>
          <a:p>
            <a:pPr algn="r" rtl="1">
              <a:buFontTx/>
              <a:buChar char="-"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نصوص قانونية عصرية</a:t>
            </a:r>
          </a:p>
          <a:p>
            <a:pPr algn="r" rtl="1">
              <a:buFontTx/>
              <a:buChar char="-"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خدمات أكثر فعالية وحماية أكبر</a:t>
            </a:r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قانونيين متخصصين في الملكية الفكرية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LB" dirty="0">
                <a:solidFill>
                  <a:srgbClr val="00B050"/>
                </a:solidFill>
              </a:rPr>
              <a:t>احتياجات الشركات الصغيرة والمتوسطة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7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rtl="1">
              <a:buNone/>
            </a:pPr>
            <a:r>
              <a:rPr lang="ar-LB" sz="4000" u="sng" dirty="0"/>
              <a:t>سياسية</a:t>
            </a:r>
          </a:p>
          <a:p>
            <a:pPr algn="r" rtl="1">
              <a:buFontTx/>
              <a:buChar char="-"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سياسة وطنية</a:t>
            </a:r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إنفاذ فعّال للحقوق</a:t>
            </a:r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ربط الادارات بعضها ببعض</a:t>
            </a:r>
          </a:p>
          <a:p>
            <a:pPr algn="r" rtl="1">
              <a:buFontTx/>
              <a:buChar char="-"/>
            </a:pPr>
            <a:endParaRPr lang="ar-LB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LB" dirty="0">
                <a:solidFill>
                  <a:srgbClr val="00B050"/>
                </a:solidFill>
              </a:rPr>
              <a:t>احتياجات الشركات الصغيرة والمتوسطة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rtl="1">
              <a:buNone/>
            </a:pPr>
            <a:r>
              <a:rPr lang="ar-LB" sz="4000" u="sng" dirty="0"/>
              <a:t>ثقافية</a:t>
            </a:r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تدريس قوانين الملكية الفكرية</a:t>
            </a:r>
          </a:p>
          <a:p>
            <a:pPr algn="r" rtl="1">
              <a:buFontTx/>
              <a:buChar char="-"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إقامة حملات توعية</a:t>
            </a:r>
          </a:p>
          <a:p>
            <a:pPr algn="r" rtl="1">
              <a:buFontTx/>
              <a:buChar char="-"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انشاء مراكز تدريب مجانية</a:t>
            </a:r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endParaRPr lang="ar-LB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LB" dirty="0">
                <a:solidFill>
                  <a:srgbClr val="00B050"/>
                </a:solidFill>
              </a:rPr>
              <a:t>احتياجات الشركات الصغيرة والمتوسطة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91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rtl="1">
              <a:buNone/>
            </a:pPr>
            <a:r>
              <a:rPr lang="ar-LB" sz="4000" u="sng" dirty="0"/>
              <a:t>اقتصادية</a:t>
            </a:r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دعم الابحاث والتطوير</a:t>
            </a:r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إيجاد التمويل اللازم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LB" dirty="0">
                <a:solidFill>
                  <a:srgbClr val="00B050"/>
                </a:solidFill>
              </a:rPr>
              <a:t>احتياجات الشركات الصغيرة والمتوسطة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44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334000"/>
          </a:xfrm>
        </p:spPr>
        <p:txBody>
          <a:bodyPr>
            <a:normAutofit fontScale="77500" lnSpcReduction="20000"/>
          </a:bodyPr>
          <a:lstStyle/>
          <a:p>
            <a:pPr marL="109728" indent="0" algn="r" rtl="1">
              <a:buNone/>
            </a:pPr>
            <a:endParaRPr lang="ar-LB" sz="4000" dirty="0">
              <a:solidFill>
                <a:srgbClr val="FF0000"/>
              </a:solidFill>
            </a:endParaRPr>
          </a:p>
          <a:p>
            <a:pPr marL="109728" indent="0" algn="r" rtl="1">
              <a:buNone/>
            </a:pPr>
            <a:r>
              <a:rPr lang="ar-LB" sz="4900" dirty="0"/>
              <a:t>حلول استراتيجية تتعلق بالملكية الفكرية</a:t>
            </a:r>
          </a:p>
          <a:p>
            <a:pPr marL="109728" indent="0" algn="r" rtl="1">
              <a:buNone/>
            </a:pPr>
            <a:r>
              <a:rPr lang="ar-LB" sz="4000" dirty="0"/>
              <a:t>			</a:t>
            </a:r>
            <a:r>
              <a:rPr lang="ar-LB" sz="3400" dirty="0"/>
              <a:t>تعديل القوانين الوضعية</a:t>
            </a:r>
          </a:p>
          <a:p>
            <a:pPr marL="109728" indent="0" algn="r" rtl="1">
              <a:buNone/>
            </a:pPr>
            <a:r>
              <a:rPr lang="ar-LB" sz="3400" dirty="0"/>
              <a:t>			تطوير المؤسسات التي تتعلق مباشرة بحماية الملكية 									الفكرية</a:t>
            </a:r>
          </a:p>
          <a:p>
            <a:pPr marL="109728" indent="0" algn="r" rtl="1">
              <a:buNone/>
            </a:pPr>
            <a:r>
              <a:rPr lang="ar-LB" sz="3400" dirty="0"/>
              <a:t>			بناء القدرات التقنية لمؤسسات انفاذ القانون وتعزيزها</a:t>
            </a:r>
          </a:p>
          <a:p>
            <a:pPr marL="109728" indent="0" algn="r" rtl="1">
              <a:buNone/>
            </a:pPr>
            <a:r>
              <a:rPr lang="ar-LB" sz="3400" dirty="0"/>
              <a:t>			زيادة الوعي في المجتمع وتدريس حقوق الملكية 									الفكرية	</a:t>
            </a:r>
            <a:endParaRPr lang="ar-LB" sz="4000" dirty="0"/>
          </a:p>
          <a:p>
            <a:pPr marL="109728" indent="0" algn="r" rtl="1">
              <a:buNone/>
            </a:pPr>
            <a:endParaRPr lang="ar-LB" sz="4900" dirty="0"/>
          </a:p>
          <a:p>
            <a:pPr marL="109728" indent="0" algn="r" rtl="1">
              <a:buNone/>
            </a:pPr>
            <a:r>
              <a:rPr lang="ar-LB" sz="4900" dirty="0"/>
              <a:t>حلول إضافية للشركات الصغيرة والمتوسطة</a:t>
            </a:r>
          </a:p>
          <a:p>
            <a:pPr marL="109728" indent="0" algn="r" rtl="1">
              <a:buNone/>
            </a:pPr>
            <a:r>
              <a:rPr lang="ar-LB" sz="4000" dirty="0"/>
              <a:t>				</a:t>
            </a:r>
            <a:r>
              <a:rPr lang="ar-LB" sz="3400" dirty="0"/>
              <a:t>زيادة التمويل</a:t>
            </a:r>
          </a:p>
          <a:p>
            <a:pPr marL="109728" indent="0" algn="r" rtl="1">
              <a:buNone/>
            </a:pPr>
            <a:r>
              <a:rPr lang="ar-LB" sz="3400" dirty="0"/>
              <a:t>				زيادة الانفاق على الابحاث والتطوير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>
                <a:solidFill>
                  <a:srgbClr val="FF0000"/>
                </a:solidFill>
              </a:rPr>
              <a:t>الحلول الممكنة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09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r" rtl="1">
              <a:buNone/>
            </a:pPr>
            <a:r>
              <a:rPr lang="ar-LB" sz="4000" u="sng" dirty="0"/>
              <a:t>حلول استراتيجية تتعلق بالملكية الفكرية</a:t>
            </a:r>
          </a:p>
          <a:p>
            <a:pPr marL="109728" indent="0" algn="r" rtl="1">
              <a:buNone/>
            </a:pPr>
            <a:endParaRPr lang="ar-LB" sz="4000" dirty="0"/>
          </a:p>
          <a:p>
            <a:pPr algn="r" rtl="1">
              <a:buFontTx/>
              <a:buChar char="-"/>
            </a:pPr>
            <a:r>
              <a:rPr lang="ar-LB" sz="4000" dirty="0"/>
              <a:t>تعديل القوانين الوضعية</a:t>
            </a:r>
          </a:p>
          <a:p>
            <a:pPr algn="r" rtl="1">
              <a:buFontTx/>
              <a:buChar char="-"/>
            </a:pPr>
            <a:endParaRPr lang="ar-LB" sz="4000" dirty="0"/>
          </a:p>
          <a:p>
            <a:pPr algn="r" rtl="1">
              <a:buFontTx/>
              <a:buChar char="-"/>
            </a:pPr>
            <a:r>
              <a:rPr lang="ar-LB" sz="4000" dirty="0"/>
              <a:t>تطوير المؤسسات التي تتعلق مباشرة بحماية الملكية الفكرية</a:t>
            </a:r>
          </a:p>
          <a:p>
            <a:pPr algn="r" rtl="1">
              <a:buFontTx/>
              <a:buChar char="-"/>
            </a:pPr>
            <a:endParaRPr lang="ar-LB" sz="4000" dirty="0"/>
          </a:p>
          <a:p>
            <a:pPr algn="r" rtl="1">
              <a:buFontTx/>
              <a:buChar char="-"/>
            </a:pPr>
            <a:r>
              <a:rPr lang="ar-LB" sz="4000" dirty="0"/>
              <a:t>بناء القدرات التقنية لمؤسسات انفاذ القانون وتعزيزها</a:t>
            </a:r>
          </a:p>
          <a:p>
            <a:pPr algn="r" rtl="1">
              <a:buFontTx/>
              <a:buChar char="-"/>
            </a:pPr>
            <a:endParaRPr lang="ar-LB" sz="4000" dirty="0"/>
          </a:p>
          <a:p>
            <a:pPr algn="r" rtl="1">
              <a:buFontTx/>
              <a:buChar char="-"/>
            </a:pPr>
            <a:r>
              <a:rPr lang="ar-LB" sz="4000" dirty="0"/>
              <a:t>زيادة الوعي في المجتمع وتدريس حقوق الملكية الفكرية	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LB" dirty="0">
                <a:solidFill>
                  <a:srgbClr val="FF0000"/>
                </a:solidFill>
              </a:rPr>
              <a:t>الحلول الممكنة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55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r" rtl="1">
              <a:lnSpc>
                <a:spcPct val="80000"/>
              </a:lnSpc>
              <a:buNone/>
            </a:pPr>
            <a:r>
              <a:rPr lang="ar-LB" sz="3100" u="sng" dirty="0"/>
              <a:t>حلول إضافية للشركات الصغيرة والمتوسطة</a:t>
            </a:r>
          </a:p>
          <a:p>
            <a:pPr algn="r" rtl="1">
              <a:buFontTx/>
              <a:buChar char="-"/>
            </a:pPr>
            <a:endParaRPr lang="ar-LB" sz="4000" dirty="0"/>
          </a:p>
          <a:p>
            <a:pPr algn="r" rtl="1">
              <a:lnSpc>
                <a:spcPct val="80000"/>
              </a:lnSpc>
              <a:buFontTx/>
              <a:buChar char="-"/>
            </a:pPr>
            <a:r>
              <a:rPr lang="ar-LB" sz="3100" dirty="0"/>
              <a:t>زيادة التمويل</a:t>
            </a:r>
          </a:p>
          <a:p>
            <a:pPr algn="r" rtl="1">
              <a:lnSpc>
                <a:spcPct val="80000"/>
              </a:lnSpc>
              <a:buFontTx/>
              <a:buChar char="-"/>
            </a:pPr>
            <a:endParaRPr lang="ar-LB" sz="3100" dirty="0"/>
          </a:p>
          <a:p>
            <a:pPr algn="r" rtl="1">
              <a:lnSpc>
                <a:spcPct val="80000"/>
              </a:lnSpc>
              <a:buFontTx/>
              <a:buChar char="-"/>
            </a:pPr>
            <a:r>
              <a:rPr lang="ar-LB" sz="3100" dirty="0"/>
              <a:t>زيادة الانفاق على الابحاث والتطوير</a:t>
            </a:r>
          </a:p>
          <a:p>
            <a:pPr algn="r" rtl="1">
              <a:lnSpc>
                <a:spcPct val="80000"/>
              </a:lnSpc>
              <a:buFontTx/>
              <a:buChar char="-"/>
            </a:pPr>
            <a:endParaRPr lang="ar-LB" sz="3100" dirty="0"/>
          </a:p>
          <a:p>
            <a:pPr algn="r" rtl="1">
              <a:lnSpc>
                <a:spcPct val="80000"/>
              </a:lnSpc>
              <a:buFontTx/>
              <a:buChar char="-"/>
            </a:pPr>
            <a:r>
              <a:rPr lang="ar-LB" sz="3100" dirty="0"/>
              <a:t>		</a:t>
            </a:r>
            <a:endParaRPr lang="en-US" sz="31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LB" dirty="0">
                <a:solidFill>
                  <a:srgbClr val="FF0000"/>
                </a:solidFill>
              </a:rPr>
              <a:t>الحلول الممكنة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25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B03A-F597-48F1-9396-84658EC2395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en-US" b="1" dirty="0"/>
              <a:t>IP Challenges Needs &amp; Solutions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8833"/>
            <a:ext cx="8776156" cy="5678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078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B03A-F597-48F1-9396-84658EC23958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85800"/>
            <a:ext cx="5349081" cy="534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en-US" b="1" dirty="0"/>
              <a:t>IP Challenges Needs &amp;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0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1371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LB" sz="5400" b="1" dirty="0"/>
              <a:t>شكرًا</a:t>
            </a:r>
            <a:endParaRPr lang="en-US" sz="54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85800"/>
            <a:ext cx="9143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IP Based Challenges and Needs of SMEs in Lebanon and Possible Solutions</a:t>
            </a:r>
          </a:p>
          <a:p>
            <a:pPr algn="ctr"/>
            <a:r>
              <a:rPr lang="ar-LB" sz="2400" b="1" dirty="0">
                <a:solidFill>
                  <a:srgbClr val="000066"/>
                </a:solidFill>
              </a:rPr>
              <a:t>تحديات الملكية الفكرية واحتياجات الشركات الصغيرة والمتوسطة والحلول الممكنة في لبنان</a:t>
            </a:r>
            <a:endParaRPr lang="en-IN" sz="2400" b="1" dirty="0">
              <a:solidFill>
                <a:srgbClr val="00006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" y="3657600"/>
            <a:ext cx="9143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Dr. Pierre El </a:t>
            </a:r>
            <a:r>
              <a:rPr lang="en-US" sz="2400" b="1" dirty="0" err="1"/>
              <a:t>Khoury</a:t>
            </a:r>
            <a:endParaRPr lang="en-US" sz="2400" b="1" dirty="0"/>
          </a:p>
          <a:p>
            <a:pPr algn="ctr"/>
            <a:endParaRPr lang="ar-LB" sz="2400" b="1" dirty="0"/>
          </a:p>
          <a:p>
            <a:pPr algn="ctr"/>
            <a:r>
              <a:rPr lang="en-US" sz="2400" b="1" dirty="0"/>
              <a:t>pierre.elkhoury@prof.uls.edu.lb</a:t>
            </a:r>
          </a:p>
          <a:p>
            <a:pPr algn="ctr"/>
            <a:r>
              <a:rPr lang="en-US" sz="2400" b="1" dirty="0"/>
              <a:t>el.khoury.pierre@gmail.com</a:t>
            </a:r>
            <a:endParaRPr lang="ar-LB" sz="2400" b="1" dirty="0"/>
          </a:p>
          <a:p>
            <a:pPr algn="ctr"/>
            <a:endParaRPr lang="ar-LB" sz="2400" b="1" dirty="0"/>
          </a:p>
          <a:p>
            <a:pPr algn="ctr"/>
            <a:r>
              <a:rPr lang="en-US" sz="2400" b="1" dirty="0"/>
              <a:t>+961 70 265619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r" rtl="1">
              <a:buNone/>
            </a:pPr>
            <a:endParaRPr lang="ar-LB" sz="4000" dirty="0">
              <a:solidFill>
                <a:srgbClr val="FF0000"/>
              </a:solidFill>
            </a:endParaRPr>
          </a:p>
          <a:p>
            <a:pPr marL="109728" indent="0" algn="r" rtl="1">
              <a:buNone/>
            </a:pPr>
            <a:r>
              <a:rPr lang="ar-LB" sz="4000" dirty="0">
                <a:solidFill>
                  <a:srgbClr val="FF0000"/>
                </a:solidFill>
              </a:rPr>
              <a:t>الملكية الفكرية</a:t>
            </a:r>
          </a:p>
          <a:p>
            <a:pPr marL="109728" indent="0" algn="r" rtl="1">
              <a:buNone/>
            </a:pPr>
            <a:r>
              <a:rPr lang="ar-LB" sz="4000" dirty="0">
                <a:solidFill>
                  <a:srgbClr val="FF0000"/>
                </a:solidFill>
              </a:rPr>
              <a:t>				</a:t>
            </a:r>
          </a:p>
          <a:p>
            <a:pPr marL="109728" indent="0" algn="r" rtl="1">
              <a:buNone/>
            </a:pPr>
            <a:r>
              <a:rPr lang="ar-LB" sz="4000" dirty="0">
                <a:solidFill>
                  <a:srgbClr val="FF0000"/>
                </a:solidFill>
              </a:rPr>
              <a:t>تحفذ</a:t>
            </a:r>
            <a:r>
              <a:rPr lang="ar-LB" sz="4000" dirty="0"/>
              <a:t> 	الإبتكار</a:t>
            </a:r>
            <a:r>
              <a:rPr lang="en-US" sz="4000" dirty="0"/>
              <a:t>Innovation </a:t>
            </a:r>
            <a:r>
              <a:rPr lang="ar-LB" sz="4000" dirty="0"/>
              <a:t>	     يحفذ</a:t>
            </a:r>
          </a:p>
          <a:p>
            <a:pPr marL="109728" indent="0" algn="r" rtl="1">
              <a:buNone/>
            </a:pPr>
            <a:endParaRPr lang="ar-LB" sz="4000" dirty="0">
              <a:solidFill>
                <a:srgbClr val="FF0000"/>
              </a:solidFill>
            </a:endParaRPr>
          </a:p>
          <a:p>
            <a:pPr marL="109728" indent="0" rtl="1">
              <a:buNone/>
            </a:pPr>
            <a:r>
              <a:rPr lang="ar-LB" sz="4000" dirty="0">
                <a:solidFill>
                  <a:srgbClr val="FF0000"/>
                </a:solidFill>
              </a:rPr>
              <a:t>الاستراتيجية التنافسية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/>
              <a:t>أهمية الموضوع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914400" y="3962400"/>
            <a:ext cx="3810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8001000" y="2667000"/>
            <a:ext cx="3810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CF534D74-96AA-43C5-8C36-A7424C05431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lowchart: Data 6"/>
          <p:cNvSpPr/>
          <p:nvPr/>
        </p:nvSpPr>
        <p:spPr>
          <a:xfrm>
            <a:off x="6019800" y="2057400"/>
            <a:ext cx="2667000" cy="15240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Public Capital = Public Domain</a:t>
            </a:r>
          </a:p>
        </p:txBody>
      </p:sp>
      <p:sp>
        <p:nvSpPr>
          <p:cNvPr id="8" name="Flowchart: Preparation 7"/>
          <p:cNvSpPr/>
          <p:nvPr/>
        </p:nvSpPr>
        <p:spPr>
          <a:xfrm>
            <a:off x="3048000" y="2133600"/>
            <a:ext cx="2819400" cy="1524000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dirty="0"/>
              <a:t>Creativity</a:t>
            </a:r>
          </a:p>
        </p:txBody>
      </p:sp>
      <p:sp>
        <p:nvSpPr>
          <p:cNvPr id="9" name="Flowchart: Terminator 8"/>
          <p:cNvSpPr/>
          <p:nvPr/>
        </p:nvSpPr>
        <p:spPr>
          <a:xfrm>
            <a:off x="152400" y="2133600"/>
            <a:ext cx="2438400" cy="1600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Creation</a:t>
            </a:r>
          </a:p>
        </p:txBody>
      </p:sp>
      <p:sp>
        <p:nvSpPr>
          <p:cNvPr id="10" name="Flowchart: Multidocument 9"/>
          <p:cNvSpPr/>
          <p:nvPr/>
        </p:nvSpPr>
        <p:spPr>
          <a:xfrm>
            <a:off x="6096000" y="4876800"/>
            <a:ext cx="2286000" cy="10668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Used by all</a:t>
            </a:r>
          </a:p>
        </p:txBody>
      </p:sp>
      <p:sp>
        <p:nvSpPr>
          <p:cNvPr id="11" name="Flowchart: Document 10"/>
          <p:cNvSpPr/>
          <p:nvPr/>
        </p:nvSpPr>
        <p:spPr>
          <a:xfrm>
            <a:off x="3505200" y="5105400"/>
            <a:ext cx="1981200" cy="91757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Owned by few</a:t>
            </a:r>
          </a:p>
        </p:txBody>
      </p:sp>
      <p:sp>
        <p:nvSpPr>
          <p:cNvPr id="12" name="Flowchart: Alternate Process 11"/>
          <p:cNvSpPr/>
          <p:nvPr/>
        </p:nvSpPr>
        <p:spPr>
          <a:xfrm>
            <a:off x="1143000" y="5029200"/>
            <a:ext cx="1676400" cy="1066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IPRs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>
          <a:xfrm>
            <a:off x="1600200" y="1219200"/>
            <a:ext cx="5715000" cy="8382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/>
          </a:p>
        </p:txBody>
      </p:sp>
      <p:sp>
        <p:nvSpPr>
          <p:cNvPr id="14" name="Curved Down Arrow 13"/>
          <p:cNvSpPr/>
          <p:nvPr/>
        </p:nvSpPr>
        <p:spPr>
          <a:xfrm>
            <a:off x="2286000" y="4191000"/>
            <a:ext cx="1828800" cy="762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Up Arrow 14"/>
          <p:cNvSpPr/>
          <p:nvPr/>
        </p:nvSpPr>
        <p:spPr>
          <a:xfrm>
            <a:off x="4343400" y="3733800"/>
            <a:ext cx="152400" cy="1143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7010400" y="3657600"/>
            <a:ext cx="1524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1752600" y="3810000"/>
            <a:ext cx="1524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Curved Left Arrow 17"/>
          <p:cNvSpPr/>
          <p:nvPr/>
        </p:nvSpPr>
        <p:spPr>
          <a:xfrm>
            <a:off x="8534400" y="2667000"/>
            <a:ext cx="381000" cy="2667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34400" y="3657600"/>
            <a:ext cx="389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$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71800" y="4191000"/>
            <a:ext cx="465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$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9526" y="259080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90800" y="2667000"/>
            <a:ext cx="476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=</a:t>
            </a:r>
          </a:p>
        </p:txBody>
      </p:sp>
      <p:sp>
        <p:nvSpPr>
          <p:cNvPr id="23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rtl="1"/>
            <a:r>
              <a:rPr lang="ar-LB" dirty="0"/>
              <a:t>أهمية الموضوع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1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build="p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r" rtl="1">
              <a:buNone/>
            </a:pPr>
            <a:endParaRPr lang="ar-LB" sz="4000" dirty="0">
              <a:solidFill>
                <a:srgbClr val="FF0000"/>
              </a:solidFill>
            </a:endParaRPr>
          </a:p>
          <a:p>
            <a:pPr marL="109728" indent="0" algn="ctr" rtl="1">
              <a:buNone/>
            </a:pPr>
            <a:r>
              <a:rPr lang="ar-LB" sz="4000" dirty="0"/>
              <a:t>حقوق الملكية الفكرية</a:t>
            </a:r>
          </a:p>
          <a:p>
            <a:pPr marL="109728" indent="0" algn="r" rtl="1">
              <a:buNone/>
            </a:pPr>
            <a:endParaRPr lang="ar-LB" sz="4000" dirty="0">
              <a:solidFill>
                <a:srgbClr val="FF0000"/>
              </a:solidFill>
            </a:endParaRPr>
          </a:p>
          <a:p>
            <a:pPr marL="109728" indent="0" algn="r" rtl="1">
              <a:buNone/>
            </a:pPr>
            <a:r>
              <a:rPr lang="ar-LB" sz="4000" dirty="0"/>
              <a:t>محفز</a:t>
            </a:r>
            <a:r>
              <a:rPr lang="ar-LB" sz="4000" dirty="0">
                <a:solidFill>
                  <a:srgbClr val="FF0000"/>
                </a:solidFill>
              </a:rPr>
              <a:t> للابتكار</a:t>
            </a:r>
            <a:r>
              <a:rPr lang="ar-LB" sz="4000" dirty="0"/>
              <a:t>؟</a:t>
            </a:r>
            <a:r>
              <a:rPr lang="ar-LB" sz="4000" dirty="0">
                <a:solidFill>
                  <a:srgbClr val="FF0000"/>
                </a:solidFill>
              </a:rPr>
              <a:t> </a:t>
            </a:r>
          </a:p>
          <a:p>
            <a:pPr marL="109728" indent="0" algn="r" rtl="1">
              <a:buNone/>
            </a:pPr>
            <a:r>
              <a:rPr lang="ar-LB" sz="4000" dirty="0">
                <a:solidFill>
                  <a:srgbClr val="FF0000"/>
                </a:solidFill>
              </a:rPr>
              <a:t>				</a:t>
            </a:r>
            <a:r>
              <a:rPr lang="ar-LB" sz="4000" dirty="0"/>
              <a:t>أم </a:t>
            </a:r>
          </a:p>
          <a:p>
            <a:pPr marL="109728" indent="0" algn="r" rtl="1">
              <a:buNone/>
            </a:pPr>
            <a:r>
              <a:rPr lang="ar-LB" sz="4000" dirty="0">
                <a:solidFill>
                  <a:srgbClr val="FF0000"/>
                </a:solidFill>
              </a:rPr>
              <a:t>					</a:t>
            </a:r>
            <a:r>
              <a:rPr lang="ar-LB" sz="4000" dirty="0"/>
              <a:t>ادوات</a:t>
            </a:r>
            <a:r>
              <a:rPr lang="ar-LB" sz="4000" dirty="0">
                <a:solidFill>
                  <a:srgbClr val="FF0000"/>
                </a:solidFill>
              </a:rPr>
              <a:t> استعمارية</a:t>
            </a:r>
            <a:r>
              <a:rPr lang="ar-LB" sz="4000" dirty="0"/>
              <a:t>؟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rtl="1"/>
            <a:r>
              <a:rPr lang="ar-LB" dirty="0"/>
              <a:t>أهمية الموضوع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9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r" rtl="1">
              <a:buNone/>
            </a:pPr>
            <a:endParaRPr lang="ar-LB" sz="4000" dirty="0">
              <a:solidFill>
                <a:srgbClr val="FF0000"/>
              </a:solidFill>
            </a:endParaRPr>
          </a:p>
          <a:p>
            <a:pPr marL="109728" indent="0" algn="r" rtl="1">
              <a:buNone/>
            </a:pPr>
            <a:r>
              <a:rPr lang="ar-LB" sz="4000" dirty="0">
                <a:solidFill>
                  <a:srgbClr val="FF0000"/>
                </a:solidFill>
              </a:rPr>
              <a:t>التحديات </a:t>
            </a:r>
          </a:p>
          <a:p>
            <a:pPr marL="109728" indent="0" algn="r" rtl="1">
              <a:buNone/>
            </a:pPr>
            <a:r>
              <a:rPr lang="ar-LB" sz="4000" dirty="0">
                <a:solidFill>
                  <a:srgbClr val="FF0000"/>
                </a:solidFill>
              </a:rPr>
              <a:t>			و الاحتياجات</a:t>
            </a:r>
          </a:p>
          <a:p>
            <a:pPr marL="109728" indent="0" algn="r" rtl="1">
              <a:buNone/>
            </a:pPr>
            <a:endParaRPr lang="ar-LB" sz="4000" dirty="0">
              <a:solidFill>
                <a:srgbClr val="FF0000"/>
              </a:solidFill>
            </a:endParaRPr>
          </a:p>
          <a:p>
            <a:pPr marL="109728" indent="0" algn="r" rtl="1">
              <a:buNone/>
            </a:pPr>
            <a:r>
              <a:rPr lang="ar-LB" sz="4000" dirty="0">
                <a:solidFill>
                  <a:srgbClr val="FF0000"/>
                </a:solidFill>
              </a:rPr>
              <a:t>					و الحلول الممكنة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/>
              <a:t>التصميم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7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r" rtl="1">
              <a:buNone/>
            </a:pPr>
            <a:endParaRPr lang="ar-LB" sz="4000" dirty="0">
              <a:solidFill>
                <a:srgbClr val="FF0000"/>
              </a:solidFill>
            </a:endParaRPr>
          </a:p>
          <a:p>
            <a:pPr marL="109728" indent="0" algn="r" rtl="1">
              <a:buNone/>
            </a:pPr>
            <a:r>
              <a:rPr lang="ar-LB" sz="4000" dirty="0"/>
              <a:t>تحديات عامة</a:t>
            </a:r>
          </a:p>
          <a:p>
            <a:pPr marL="109728" indent="0" algn="r" rtl="1">
              <a:buNone/>
            </a:pPr>
            <a:r>
              <a:rPr lang="ar-LB" sz="4000" dirty="0"/>
              <a:t>				</a:t>
            </a:r>
            <a:r>
              <a:rPr lang="ar-LB" sz="3400" dirty="0"/>
              <a:t>سياسية وأمنية</a:t>
            </a:r>
          </a:p>
          <a:p>
            <a:pPr marL="109728" indent="0" algn="r" rtl="1">
              <a:buNone/>
            </a:pPr>
            <a:r>
              <a:rPr lang="ar-LB" sz="3400" dirty="0"/>
              <a:t>				ممارسة النشاط التجاري</a:t>
            </a:r>
          </a:p>
          <a:p>
            <a:pPr marL="109728" indent="0" algn="r" rtl="1">
              <a:buNone/>
            </a:pPr>
            <a:r>
              <a:rPr lang="ar-LB" sz="3400" dirty="0"/>
              <a:t>				اجتماعية: الفساد</a:t>
            </a:r>
          </a:p>
          <a:p>
            <a:pPr marL="109728" indent="0" algn="r" rtl="1">
              <a:buNone/>
            </a:pPr>
            <a:endParaRPr lang="ar-LB" sz="4000" dirty="0"/>
          </a:p>
          <a:p>
            <a:pPr marL="109728" indent="0" algn="r" rtl="1">
              <a:buNone/>
            </a:pPr>
            <a:r>
              <a:rPr lang="ar-LB" sz="4000" dirty="0"/>
              <a:t>تحديات خاصة</a:t>
            </a:r>
          </a:p>
          <a:p>
            <a:pPr marL="109728" indent="0" algn="r" rtl="1">
              <a:buNone/>
            </a:pPr>
            <a:r>
              <a:rPr lang="ar-LB" sz="4000" dirty="0"/>
              <a:t>				</a:t>
            </a:r>
            <a:r>
              <a:rPr lang="ar-LB" sz="3400" dirty="0"/>
              <a:t>إدارية/مؤسساتية</a:t>
            </a:r>
          </a:p>
          <a:p>
            <a:pPr marL="109728" indent="0" algn="r" rtl="1">
              <a:buNone/>
            </a:pPr>
            <a:r>
              <a:rPr lang="ar-LB" sz="3400" dirty="0"/>
              <a:t>				اجتماعية</a:t>
            </a:r>
          </a:p>
          <a:p>
            <a:pPr marL="109728" indent="0" algn="r" rtl="1">
              <a:buNone/>
            </a:pPr>
            <a:r>
              <a:rPr lang="ar-LB" sz="3400" dirty="0"/>
              <a:t>				تمويلية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LB" dirty="0">
                <a:solidFill>
                  <a:schemeClr val="bg2">
                    <a:lumMod val="50000"/>
                  </a:schemeClr>
                </a:solidFill>
              </a:rPr>
              <a:t>التحديات المتعلقة بالملكية الفكرية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9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 rtl="1">
              <a:buNone/>
            </a:pPr>
            <a:r>
              <a:rPr lang="ar-LB" sz="4000" u="sng" dirty="0"/>
              <a:t>إدارية/مؤسساتية</a:t>
            </a:r>
            <a:endParaRPr lang="ar-LB" sz="3200" u="sng" dirty="0"/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الخوف من تعقيدات النظام القانوني</a:t>
            </a:r>
          </a:p>
          <a:p>
            <a:pPr algn="r" rtl="1">
              <a:buFontTx/>
              <a:buChar char="-"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طول المدة للحصول على حق من حقوق الملكية الفكرية</a:t>
            </a:r>
          </a:p>
          <a:p>
            <a:pPr algn="r" rtl="1">
              <a:buFontTx/>
              <a:buChar char="-"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صعوبة وكلفة إنفاذ الحقوق: ارتفاع كلفة التقاضي وتدني الغرامات</a:t>
            </a:r>
            <a:endParaRPr lang="ar-LB" sz="4000" dirty="0"/>
          </a:p>
          <a:p>
            <a:pPr marL="109728" indent="0" algn="r" rtl="1">
              <a:buNone/>
            </a:pPr>
            <a:r>
              <a:rPr lang="ar-LB" sz="4000" dirty="0"/>
              <a:t>		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LB" dirty="0">
                <a:solidFill>
                  <a:schemeClr val="bg2">
                    <a:lumMod val="50000"/>
                  </a:schemeClr>
                </a:solidFill>
              </a:rPr>
              <a:t>التحديات المتعلقة بالملكية الفكرية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8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rtl="1">
              <a:buNone/>
            </a:pPr>
            <a:r>
              <a:rPr lang="ar-LB" sz="4000" u="sng" dirty="0"/>
              <a:t>إجتماعية</a:t>
            </a:r>
            <a:endParaRPr lang="ar-LB" sz="3200" u="sng" dirty="0"/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غياب ثقافة الحقوق الفكرية / كثرة الانتهاكات</a:t>
            </a:r>
          </a:p>
          <a:p>
            <a:pPr algn="r" rtl="1">
              <a:buFontTx/>
              <a:buChar char="-"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غياب ثقافة التعاقد</a:t>
            </a:r>
            <a:r>
              <a:rPr lang="ar-LB" sz="4000" dirty="0"/>
              <a:t>	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LB" dirty="0">
                <a:solidFill>
                  <a:schemeClr val="bg2">
                    <a:lumMod val="50000"/>
                  </a:schemeClr>
                </a:solidFill>
              </a:rPr>
              <a:t>التحديات المتعلقة بالملكية الفكرية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64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 rtl="1">
              <a:buNone/>
            </a:pPr>
            <a:r>
              <a:rPr lang="ar-LB" sz="4000" u="sng" dirty="0"/>
              <a:t>تمويلية</a:t>
            </a:r>
            <a:endParaRPr lang="ar-LB" sz="3200" u="sng" dirty="0"/>
          </a:p>
          <a:p>
            <a:pPr marL="109728" indent="0" algn="r" rtl="1">
              <a:buNone/>
            </a:pPr>
            <a:endParaRPr lang="ar-LB" sz="3200" dirty="0"/>
          </a:p>
          <a:p>
            <a:pPr algn="r" rtl="1">
              <a:buFontTx/>
              <a:buChar char="-"/>
            </a:pPr>
            <a:r>
              <a:rPr lang="ar-LB" sz="3200" dirty="0"/>
              <a:t>قلة/غياب التمويل المباشر </a:t>
            </a:r>
            <a:r>
              <a:rPr lang="ar-LB" sz="4000" dirty="0"/>
              <a:t>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IP Challenges Needs &amp;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DC19-F3D1-46F9-BC59-F30FDD0F3F2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LB" dirty="0">
                <a:solidFill>
                  <a:schemeClr val="bg2">
                    <a:lumMod val="50000"/>
                  </a:schemeClr>
                </a:solidFill>
              </a:rPr>
              <a:t>التحديات المتعلقة بالملكية الفكرية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08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ub-Regional Workshop on Policy Mechanism for Supporting SMEs Use the IP System in their Competitive Strategy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أهمية الموضوع&amp;quot;&quot;/&gt;&lt;property id=&quot;20307&quot; value=&quot;258&quot;/&gt;&lt;/object&gt;&lt;object type=&quot;3&quot; unique_id=&quot;10018&quot;&gt;&lt;property id=&quot;20148&quot; value=&quot;5&quot;/&gt;&lt;property id=&quot;20300&quot; value=&quot;Slide 19&quot;/&gt;&lt;property id=&quot;20307&quot; value=&quot;328&quot;/&gt;&lt;/object&gt;&lt;object type=&quot;3&quot; unique_id=&quot;11304&quot;&gt;&lt;property id=&quot;20148&quot; value=&quot;5&quot;/&gt;&lt;property id=&quot;20300&quot; value=&quot;Slide 4 - &amp;quot;أهمية الموضوع&amp;quot;&quot;/&gt;&lt;property id=&quot;20307&quot; value=&quot;339&quot;/&gt;&lt;/object&gt;&lt;object type=&quot;3&quot; unique_id=&quot;11305&quot;&gt;&lt;property id=&quot;20148&quot; value=&quot;5&quot;/&gt;&lt;property id=&quot;20300&quot; value=&quot;Slide 5 - &amp;quot;التصميم&amp;quot;&quot;/&gt;&lt;property id=&quot;20307&quot; value=&quot;338&quot;/&gt;&lt;/object&gt;&lt;object type=&quot;3&quot; unique_id=&quot;11306&quot;&gt;&lt;property id=&quot;20148&quot; value=&quot;5&quot;/&gt;&lt;property id=&quot;20300&quot; value=&quot;Slide 6 - &amp;quot;التحديات المتعلقة بالملكية الفكرية&amp;quot;&quot;/&gt;&lt;property id=&quot;20307&quot; value=&quot;337&quot;/&gt;&lt;/object&gt;&lt;object type=&quot;3&quot; unique_id=&quot;11435&quot;&gt;&lt;property id=&quot;20148&quot; value=&quot;5&quot;/&gt;&lt;property id=&quot;20300&quot; value=&quot;Slide 3 - &amp;quot;أهمية الموضوع&amp;quot;&quot;/&gt;&lt;property id=&quot;20307&quot; value=&quot;340&quot;/&gt;&lt;/object&gt;&lt;object type=&quot;3&quot; unique_id=&quot;11436&quot;&gt;&lt;property id=&quot;20148&quot; value=&quot;5&quot;/&gt;&lt;property id=&quot;20300&quot; value=&quot;Slide 7 - &amp;quot;التحديات المتعلقة بالملكية الفكرية&amp;quot;&quot;/&gt;&lt;property id=&quot;20307&quot; value=&quot;341&quot;/&gt;&lt;/object&gt;&lt;object type=&quot;3&quot; unique_id=&quot;11437&quot;&gt;&lt;property id=&quot;20148&quot; value=&quot;5&quot;/&gt;&lt;property id=&quot;20300&quot; value=&quot;Slide 8 - &amp;quot;التحديات المتعلقة بالملكية الفكرية&amp;quot;&quot;/&gt;&lt;property id=&quot;20307&quot; value=&quot;343&quot;/&gt;&lt;/object&gt;&lt;object type=&quot;3&quot; unique_id=&quot;11438&quot;&gt;&lt;property id=&quot;20148&quot; value=&quot;5&quot;/&gt;&lt;property id=&quot;20300&quot; value=&quot;Slide 9 - &amp;quot;التحديات المتعلقة بالملكية الفكرية&amp;quot;&quot;/&gt;&lt;property id=&quot;20307&quot; value=&quot;344&quot;/&gt;&lt;/object&gt;&lt;object type=&quot;3&quot; unique_id=&quot;11439&quot;&gt;&lt;property id=&quot;20148&quot; value=&quot;5&quot;/&gt;&lt;property id=&quot;20300&quot; value=&quot;Slide 10 - &amp;quot;احتياجات الشركات الصغيرة والمتوسطة &amp;quot;&quot;/&gt;&lt;property id=&quot;20307&quot; value=&quot;345&quot;/&gt;&lt;/object&gt;&lt;object type=&quot;3&quot; unique_id=&quot;11440&quot;&gt;&lt;property id=&quot;20148&quot; value=&quot;5&quot;/&gt;&lt;property id=&quot;20300&quot; value=&quot;Slide 15 - &amp;quot;الحلول الممكنة&amp;quot;&quot;/&gt;&lt;property id=&quot;20307&quot; value=&quot;342&quot;/&gt;&lt;/object&gt;&lt;object type=&quot;3&quot; unique_id=&quot;11617&quot;&gt;&lt;property id=&quot;20148&quot; value=&quot;5&quot;/&gt;&lt;property id=&quot;20300&quot; value=&quot;Slide 11 - &amp;quot;احتياجات الشركات الصغيرة والمتوسطة &amp;quot;&quot;/&gt;&lt;property id=&quot;20307&quot; value=&quot;347&quot;/&gt;&lt;/object&gt;&lt;object type=&quot;3&quot; unique_id=&quot;11618&quot;&gt;&lt;property id=&quot;20148&quot; value=&quot;5&quot;/&gt;&lt;property id=&quot;20300&quot; value=&quot;Slide 12 - &amp;quot;احتياجات الشركات الصغيرة والمتوسطة &amp;quot;&quot;/&gt;&lt;property id=&quot;20307&quot; value=&quot;346&quot;/&gt;&lt;/object&gt;&lt;object type=&quot;3&quot; unique_id=&quot;11619&quot;&gt;&lt;property id=&quot;20148&quot; value=&quot;5&quot;/&gt;&lt;property id=&quot;20300&quot; value=&quot;Slide 13 - &amp;quot;احتياجات الشركات الصغيرة والمتوسطة &amp;quot;&quot;/&gt;&lt;property id=&quot;20307&quot; value=&quot;348&quot;/&gt;&lt;/object&gt;&lt;object type=&quot;3&quot; unique_id=&quot;11695&quot;&gt;&lt;property id=&quot;20148&quot; value=&quot;5&quot;/&gt;&lt;property id=&quot;20300&quot; value=&quot;Slide 17&quot;/&gt;&lt;property id=&quot;20307&quot; value=&quot;349&quot;/&gt;&lt;/object&gt;&lt;object type=&quot;3&quot; unique_id=&quot;11696&quot;&gt;&lt;property id=&quot;20148&quot; value=&quot;5&quot;/&gt;&lt;property id=&quot;20300&quot; value=&quot;Slide 18&quot;/&gt;&lt;property id=&quot;20307&quot; value=&quot;350&quot;/&gt;&lt;/object&gt;&lt;object type=&quot;3&quot; unique_id=&quot;11913&quot;&gt;&lt;property id=&quot;20148&quot; value=&quot;5&quot;/&gt;&lt;property id=&quot;20300&quot; value=&quot;Slide 14 - &amp;quot;الحلول الممكنة&amp;quot;&quot;/&gt;&lt;property id=&quot;20307&quot; value=&quot;354&quot;/&gt;&lt;/object&gt;&lt;object type=&quot;3&quot; unique_id=&quot;12103&quot;&gt;&lt;property id=&quot;20148&quot; value=&quot;5&quot;/&gt;&lt;property id=&quot;20300&quot; value=&quot;Slide 16 - &amp;quot;الحلول الممكنة&amp;quot;&quot;/&gt;&lt;property id=&quot;20307&quot; value=&quot;35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2073</TotalTime>
  <Words>433</Words>
  <Application>Microsoft Office PowerPoint</Application>
  <PresentationFormat>On-screen Show (4:3)</PresentationFormat>
  <Paragraphs>174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Sub-Regional Workshop on Policy Mechanism for Supporting SMEs Use the IP System in their Competitive Strategy</vt:lpstr>
      <vt:lpstr>أهمية الموضوع</vt:lpstr>
      <vt:lpstr>أهمية الموضوع</vt:lpstr>
      <vt:lpstr>أهمية الموضوع</vt:lpstr>
      <vt:lpstr>التصميم</vt:lpstr>
      <vt:lpstr>التحديات المتعلقة بالملكية الفكرية</vt:lpstr>
      <vt:lpstr>التحديات المتعلقة بالملكية الفكرية</vt:lpstr>
      <vt:lpstr>التحديات المتعلقة بالملكية الفكرية</vt:lpstr>
      <vt:lpstr>التحديات المتعلقة بالملكية الفكرية</vt:lpstr>
      <vt:lpstr>احتياجات الشركات الصغيرة والمتوسطة </vt:lpstr>
      <vt:lpstr>احتياجات الشركات الصغيرة والمتوسطة </vt:lpstr>
      <vt:lpstr>احتياجات الشركات الصغيرة والمتوسطة </vt:lpstr>
      <vt:lpstr>احتياجات الشركات الصغيرة والمتوسطة </vt:lpstr>
      <vt:lpstr>الحلول الممكنة</vt:lpstr>
      <vt:lpstr>الحلول الممكنة</vt:lpstr>
      <vt:lpstr>الحلول الممكنة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usere</dc:creator>
  <cp:lastModifiedBy>TamaraM Nanayakkara</cp:lastModifiedBy>
  <cp:revision>313</cp:revision>
  <dcterms:created xsi:type="dcterms:W3CDTF">2011-09-06T15:36:21Z</dcterms:created>
  <dcterms:modified xsi:type="dcterms:W3CDTF">2018-03-28T12:45:31Z</dcterms:modified>
</cp:coreProperties>
</file>