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74" r:id="rId1"/>
  </p:sldMasterIdLst>
  <p:notesMasterIdLst>
    <p:notesMasterId r:id="rId45"/>
  </p:notesMasterIdLst>
  <p:sldIdLst>
    <p:sldId id="459" r:id="rId2"/>
    <p:sldId id="608" r:id="rId3"/>
    <p:sldId id="603" r:id="rId4"/>
    <p:sldId id="604" r:id="rId5"/>
    <p:sldId id="606" r:id="rId6"/>
    <p:sldId id="605" r:id="rId7"/>
    <p:sldId id="607" r:id="rId8"/>
    <p:sldId id="497" r:id="rId9"/>
    <p:sldId id="505" r:id="rId10"/>
    <p:sldId id="499" r:id="rId11"/>
    <p:sldId id="507" r:id="rId12"/>
    <p:sldId id="512" r:id="rId13"/>
    <p:sldId id="609" r:id="rId14"/>
    <p:sldId id="495" r:id="rId15"/>
    <p:sldId id="610" r:id="rId16"/>
    <p:sldId id="611" r:id="rId17"/>
    <p:sldId id="619" r:id="rId18"/>
    <p:sldId id="614" r:id="rId19"/>
    <p:sldId id="615" r:id="rId20"/>
    <p:sldId id="618" r:id="rId21"/>
    <p:sldId id="613" r:id="rId22"/>
    <p:sldId id="624" r:id="rId23"/>
    <p:sldId id="570" r:id="rId24"/>
    <p:sldId id="523" r:id="rId25"/>
    <p:sldId id="596" r:id="rId26"/>
    <p:sldId id="598" r:id="rId27"/>
    <p:sldId id="625" r:id="rId28"/>
    <p:sldId id="621" r:id="rId29"/>
    <p:sldId id="620" r:id="rId30"/>
    <p:sldId id="622" r:id="rId31"/>
    <p:sldId id="623" r:id="rId32"/>
    <p:sldId id="629" r:id="rId33"/>
    <p:sldId id="630" r:id="rId34"/>
    <p:sldId id="584" r:id="rId35"/>
    <p:sldId id="633" r:id="rId36"/>
    <p:sldId id="627" r:id="rId37"/>
    <p:sldId id="626" r:id="rId38"/>
    <p:sldId id="628" r:id="rId39"/>
    <p:sldId id="588" r:id="rId40"/>
    <p:sldId id="634" r:id="rId41"/>
    <p:sldId id="577" r:id="rId42"/>
    <p:sldId id="631" r:id="rId43"/>
    <p:sldId id="632"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3300"/>
    <a:srgbClr val="663300"/>
    <a:srgbClr val="FFCCFF"/>
    <a:srgbClr val="FFFFCC"/>
    <a:srgbClr val="000066"/>
    <a:srgbClr val="003366"/>
    <a:srgbClr val="FFFF99"/>
    <a:srgbClr val="2D4E77"/>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9" autoAdjust="0"/>
    <p:restoredTop sz="94693" autoAdjust="0"/>
  </p:normalViewPr>
  <p:slideViewPr>
    <p:cSldViewPr>
      <p:cViewPr>
        <p:scale>
          <a:sx n="90" d="100"/>
          <a:sy n="90" d="100"/>
        </p:scale>
        <p:origin x="825" y="2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4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F45AEA7-8BC7-4543-B068-52437EA1DC98}" type="slidenum">
              <a:rPr lang="en-US"/>
              <a:pPr>
                <a:defRPr/>
              </a:pPr>
              <a:t>‹#›</a:t>
            </a:fld>
            <a:endParaRPr lang="en-US"/>
          </a:p>
        </p:txBody>
      </p:sp>
    </p:spTree>
    <p:extLst>
      <p:ext uri="{BB962C8B-B14F-4D97-AF65-F5344CB8AC3E}">
        <p14:creationId xmlns:p14="http://schemas.microsoft.com/office/powerpoint/2010/main" val="1191009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F45AEA7-8BC7-4543-B068-52437EA1DC98}" type="slidenum">
              <a:rPr lang="en-US" smtClean="0"/>
              <a:pPr>
                <a:defRPr/>
              </a:pPr>
              <a:t>4</a:t>
            </a:fld>
            <a:endParaRPr lang="en-US"/>
          </a:p>
        </p:txBody>
      </p:sp>
    </p:spTree>
    <p:extLst>
      <p:ext uri="{BB962C8B-B14F-4D97-AF65-F5344CB8AC3E}">
        <p14:creationId xmlns:p14="http://schemas.microsoft.com/office/powerpoint/2010/main" val="83975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3DA3470B-6E92-4B11-9664-5B4D7D6F651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4E6481-62B1-4F7B-916F-85733330637A}" type="slidenum">
              <a:rPr lang="en-US" altLang="en-US" sz="1200"/>
              <a:pPr/>
              <a:t>23</a:t>
            </a:fld>
            <a:endParaRPr lang="en-US" altLang="en-US" sz="1200"/>
          </a:p>
        </p:txBody>
      </p:sp>
      <p:sp>
        <p:nvSpPr>
          <p:cNvPr id="96259" name="Rectangle 2">
            <a:extLst>
              <a:ext uri="{FF2B5EF4-FFF2-40B4-BE49-F238E27FC236}">
                <a16:creationId xmlns:a16="http://schemas.microsoft.com/office/drawing/2014/main" id="{C54F5D51-294A-4604-B0A2-F33F304BC5D6}"/>
              </a:ext>
            </a:extLst>
          </p:cNvPr>
          <p:cNvSpPr>
            <a:spLocks noGrp="1" noRot="1" noChangeAspect="1" noChangeArrowheads="1" noTextEdit="1"/>
          </p:cNvSpPr>
          <p:nvPr>
            <p:ph type="sldImg"/>
          </p:nvPr>
        </p:nvSpPr>
        <p:spPr>
          <a:xfrm>
            <a:off x="1143000" y="685800"/>
            <a:ext cx="4570413" cy="3427413"/>
          </a:xfrm>
          <a:ln/>
        </p:spPr>
      </p:sp>
      <p:sp>
        <p:nvSpPr>
          <p:cNvPr id="96260" name="Rectangle 3">
            <a:extLst>
              <a:ext uri="{FF2B5EF4-FFF2-40B4-BE49-F238E27FC236}">
                <a16:creationId xmlns:a16="http://schemas.microsoft.com/office/drawing/2014/main" id="{C47C062D-D4CE-42FC-B134-E79C62492C77}"/>
              </a:ext>
            </a:extLst>
          </p:cNvPr>
          <p:cNvSpPr>
            <a:spLocks noGrp="1" noChangeArrowheads="1"/>
          </p:cNvSpPr>
          <p:nvPr>
            <p:ph type="body" idx="1"/>
          </p:nvPr>
        </p:nvSpPr>
        <p:spPr>
          <a:xfrm>
            <a:off x="914400" y="4357688"/>
            <a:ext cx="5029200" cy="4137025"/>
          </a:xfrm>
          <a:noFill/>
        </p:spPr>
        <p:txBody>
          <a:bodyPr/>
          <a:lstStyle/>
          <a:p>
            <a:endParaRPr lang="en-US" altLang="en-US"/>
          </a:p>
        </p:txBody>
      </p:sp>
    </p:spTree>
    <p:extLst>
      <p:ext uri="{BB962C8B-B14F-4D97-AF65-F5344CB8AC3E}">
        <p14:creationId xmlns:p14="http://schemas.microsoft.com/office/powerpoint/2010/main" val="297408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FF45AEA7-8BC7-4543-B068-52437EA1DC98}" type="slidenum">
              <a:rPr lang="en-US" smtClean="0"/>
              <a:pPr>
                <a:defRPr/>
              </a:pPr>
              <a:t>27</a:t>
            </a:fld>
            <a:endParaRPr lang="en-US"/>
          </a:p>
        </p:txBody>
      </p:sp>
    </p:spTree>
    <p:extLst>
      <p:ext uri="{BB962C8B-B14F-4D97-AF65-F5344CB8AC3E}">
        <p14:creationId xmlns:p14="http://schemas.microsoft.com/office/powerpoint/2010/main" val="2065604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Times New Roman (Arabic)"/>
                <a:cs typeface="Times New Roman (Arabic)"/>
              </a:defRPr>
            </a:lvl1pPr>
            <a:lvl2pPr marL="742950" indent="-285750">
              <a:defRPr>
                <a:solidFill>
                  <a:schemeClr val="tx1"/>
                </a:solidFill>
                <a:latin typeface="Arial" panose="020B0604020202020204" pitchFamily="34" charset="0"/>
                <a:ea typeface="Times New Roman (Arabic)"/>
                <a:cs typeface="Times New Roman (Arabic)"/>
              </a:defRPr>
            </a:lvl2pPr>
            <a:lvl3pPr marL="1143000" indent="-228600">
              <a:defRPr>
                <a:solidFill>
                  <a:schemeClr val="tx1"/>
                </a:solidFill>
                <a:latin typeface="Arial" panose="020B0604020202020204" pitchFamily="34" charset="0"/>
                <a:ea typeface="Times New Roman (Arabic)"/>
                <a:cs typeface="Times New Roman (Arabic)"/>
              </a:defRPr>
            </a:lvl3pPr>
            <a:lvl4pPr marL="1600200" indent="-228600">
              <a:defRPr>
                <a:solidFill>
                  <a:schemeClr val="tx1"/>
                </a:solidFill>
                <a:latin typeface="Arial" panose="020B0604020202020204" pitchFamily="34" charset="0"/>
                <a:ea typeface="Times New Roman (Arabic)"/>
                <a:cs typeface="Times New Roman (Arabic)"/>
              </a:defRPr>
            </a:lvl4pPr>
            <a:lvl5pPr marL="2057400" indent="-228600">
              <a:defRPr>
                <a:solidFill>
                  <a:schemeClr val="tx1"/>
                </a:solidFill>
                <a:latin typeface="Arial" panose="020B0604020202020204" pitchFamily="34" charset="0"/>
                <a:ea typeface="Times New Roman (Arabic)"/>
                <a:cs typeface="Times New Roman (Arabic)"/>
              </a:defRPr>
            </a:lvl5pPr>
            <a:lvl6pPr marL="2514600" indent="-228600" eaLnBrk="0" fontAlgn="base" hangingPunct="0">
              <a:spcBef>
                <a:spcPct val="0"/>
              </a:spcBef>
              <a:spcAft>
                <a:spcPct val="0"/>
              </a:spcAft>
              <a:defRPr>
                <a:solidFill>
                  <a:schemeClr val="tx1"/>
                </a:solidFill>
                <a:latin typeface="Arial" panose="020B0604020202020204" pitchFamily="34" charset="0"/>
                <a:ea typeface="Times New Roman (Arabic)"/>
                <a:cs typeface="Times New Roman (Arabic)"/>
              </a:defRPr>
            </a:lvl6pPr>
            <a:lvl7pPr marL="2971800" indent="-228600" eaLnBrk="0" fontAlgn="base" hangingPunct="0">
              <a:spcBef>
                <a:spcPct val="0"/>
              </a:spcBef>
              <a:spcAft>
                <a:spcPct val="0"/>
              </a:spcAft>
              <a:defRPr>
                <a:solidFill>
                  <a:schemeClr val="tx1"/>
                </a:solidFill>
                <a:latin typeface="Arial" panose="020B0604020202020204" pitchFamily="34" charset="0"/>
                <a:ea typeface="Times New Roman (Arabic)"/>
                <a:cs typeface="Times New Roman (Arabic)"/>
              </a:defRPr>
            </a:lvl7pPr>
            <a:lvl8pPr marL="3429000" indent="-228600" eaLnBrk="0" fontAlgn="base" hangingPunct="0">
              <a:spcBef>
                <a:spcPct val="0"/>
              </a:spcBef>
              <a:spcAft>
                <a:spcPct val="0"/>
              </a:spcAft>
              <a:defRPr>
                <a:solidFill>
                  <a:schemeClr val="tx1"/>
                </a:solidFill>
                <a:latin typeface="Arial" panose="020B0604020202020204" pitchFamily="34" charset="0"/>
                <a:ea typeface="Times New Roman (Arabic)"/>
                <a:cs typeface="Times New Roman (Arabic)"/>
              </a:defRPr>
            </a:lvl8pPr>
            <a:lvl9pPr marL="3886200" indent="-228600" eaLnBrk="0" fontAlgn="base" hangingPunct="0">
              <a:spcBef>
                <a:spcPct val="0"/>
              </a:spcBef>
              <a:spcAft>
                <a:spcPct val="0"/>
              </a:spcAft>
              <a:defRPr>
                <a:solidFill>
                  <a:schemeClr val="tx1"/>
                </a:solidFill>
                <a:latin typeface="Arial" panose="020B0604020202020204" pitchFamily="34" charset="0"/>
                <a:ea typeface="Times New Roman (Arabic)"/>
                <a:cs typeface="Times New Roman (Arabic)"/>
              </a:defRPr>
            </a:lvl9pPr>
          </a:lstStyle>
          <a:p>
            <a:fld id="{0927C2C1-32C8-41D9-8DB2-BA0EEA89A52E}" type="slidenum">
              <a:rPr lang="en-US" altLang="fr-FR">
                <a:latin typeface="Times" panose="02020603050405020304" pitchFamily="18" charset="0"/>
              </a:rPr>
              <a:pPr/>
              <a:t>42</a:t>
            </a:fld>
            <a:endParaRPr lang="en-US" altLang="fr-FR">
              <a:latin typeface="Times"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ar-SA"/>
              <a:t>This gives an idea of how trademarks can become valuable business assets and why it is important to protect them.</a:t>
            </a:r>
          </a:p>
        </p:txBody>
      </p:sp>
    </p:spTree>
    <p:extLst>
      <p:ext uri="{BB962C8B-B14F-4D97-AF65-F5344CB8AC3E}">
        <p14:creationId xmlns:p14="http://schemas.microsoft.com/office/powerpoint/2010/main" val="272015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0"/>
            <a:ext cx="7772400" cy="1470025"/>
          </a:xfrm>
        </p:spPr>
        <p:txBody>
          <a:bodyPr/>
          <a:lstStyle/>
          <a:p>
            <a:r>
              <a:rPr lang="en-US"/>
              <a:t>Click to edit Master title style</a:t>
            </a:r>
          </a:p>
        </p:txBody>
      </p:sp>
      <p:sp>
        <p:nvSpPr>
          <p:cNvPr id="3" name="Subtitle 2"/>
          <p:cNvSpPr>
            <a:spLocks noGrp="1"/>
          </p:cNvSpPr>
          <p:nvPr>
            <p:ph type="subTitle" idx="1"/>
          </p:nvPr>
        </p:nvSpPr>
        <p:spPr>
          <a:xfrm>
            <a:off x="1295400" y="3810000"/>
            <a:ext cx="6400800" cy="1752600"/>
          </a:xfrm>
        </p:spPr>
        <p:txBody>
          <a:bodyPr/>
          <a:lstStyle>
            <a:lvl1pPr marL="0" indent="0" algn="ctr">
              <a:buNone/>
              <a:defRPr b="1">
                <a:solidFill>
                  <a:srgbClr val="66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5" name="Straight Connector 4"/>
          <p:cNvCxnSpPr/>
          <p:nvPr userDrawn="1"/>
        </p:nvCxnSpPr>
        <p:spPr>
          <a:xfrm>
            <a:off x="228600" y="3124200"/>
            <a:ext cx="8534400" cy="0"/>
          </a:xfrm>
          <a:prstGeom prst="line">
            <a:avLst/>
          </a:prstGeom>
          <a:ln w="88900">
            <a:gradFill flip="none" rotWithShape="1">
              <a:gsLst>
                <a:gs pos="0">
                  <a:schemeClr val="tx1"/>
                </a:gs>
                <a:gs pos="67000">
                  <a:srgbClr val="D2DDF1"/>
                </a:gs>
                <a:gs pos="33000">
                  <a:srgbClr val="000066"/>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228600" y="1066800"/>
            <a:ext cx="8534400" cy="0"/>
          </a:xfrm>
          <a:prstGeom prst="line">
            <a:avLst/>
          </a:prstGeom>
          <a:ln w="88900">
            <a:gradFill flip="none" rotWithShape="1">
              <a:gsLst>
                <a:gs pos="0">
                  <a:schemeClr val="tx1"/>
                </a:gs>
                <a:gs pos="67000">
                  <a:srgbClr val="D2DDF1"/>
                </a:gs>
                <a:gs pos="33000">
                  <a:srgbClr val="000066"/>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188FFFE-3ADA-4A07-8B3A-2F48C11487F3}"/>
              </a:ext>
            </a:extLst>
          </p:cNvPr>
          <p:cNvSpPr>
            <a:spLocks noGrp="1"/>
          </p:cNvSpPr>
          <p:nvPr>
            <p:ph type="sldNum" sz="quarter" idx="10"/>
          </p:nvPr>
        </p:nvSpPr>
        <p:spPr/>
        <p:txBody>
          <a:bodyPr/>
          <a:lstStyle/>
          <a:p>
            <a:fld id="{2F6C268E-7CC2-4691-B094-21D7E6EC7F7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228600" y="762000"/>
            <a:ext cx="8534400" cy="0"/>
          </a:xfrm>
          <a:prstGeom prst="line">
            <a:avLst/>
          </a:prstGeom>
          <a:ln w="88900">
            <a:gradFill flip="none" rotWithShape="1">
              <a:gsLst>
                <a:gs pos="0">
                  <a:schemeClr val="tx1"/>
                </a:gs>
                <a:gs pos="67000">
                  <a:srgbClr val="D2DDF1"/>
                </a:gs>
                <a:gs pos="33000">
                  <a:srgbClr val="000066"/>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20628F1-0C0E-4C02-B3C3-8FEEE11C4452}"/>
              </a:ext>
            </a:extLst>
          </p:cNvPr>
          <p:cNvSpPr>
            <a:spLocks noGrp="1"/>
          </p:cNvSpPr>
          <p:nvPr>
            <p:ph type="sldNum" sz="quarter" idx="10"/>
          </p:nvPr>
        </p:nvSpPr>
        <p:spPr/>
        <p:txBody>
          <a:bodyPr/>
          <a:lstStyle/>
          <a:p>
            <a:fld id="{2F6C268E-7CC2-4691-B094-21D7E6EC7F7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10" name="Straight Connector 9"/>
          <p:cNvCxnSpPr/>
          <p:nvPr userDrawn="1"/>
        </p:nvCxnSpPr>
        <p:spPr>
          <a:xfrm>
            <a:off x="228600" y="1143000"/>
            <a:ext cx="8534400" cy="0"/>
          </a:xfrm>
          <a:prstGeom prst="line">
            <a:avLst/>
          </a:prstGeom>
          <a:ln w="88900">
            <a:gradFill flip="none" rotWithShape="1">
              <a:gsLst>
                <a:gs pos="0">
                  <a:schemeClr val="tx1"/>
                </a:gs>
                <a:gs pos="67000">
                  <a:srgbClr val="D2DDF1"/>
                </a:gs>
                <a:gs pos="33000">
                  <a:srgbClr val="000066"/>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9EF7429-C605-4BEB-BE03-8BA1FD800DFD}"/>
              </a:ext>
            </a:extLst>
          </p:cNvPr>
          <p:cNvSpPr>
            <a:spLocks noGrp="1"/>
          </p:cNvSpPr>
          <p:nvPr>
            <p:ph type="sldNum" sz="quarter" idx="10"/>
          </p:nvPr>
        </p:nvSpPr>
        <p:spPr/>
        <p:txBody>
          <a:bodyPr/>
          <a:lstStyle/>
          <a:p>
            <a:fld id="{2F6C268E-7CC2-4691-B094-21D7E6EC7F7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3" name="Rectangle 14"/>
          <p:cNvSpPr>
            <a:spLocks noChangeArrowheads="1"/>
          </p:cNvSpPr>
          <p:nvPr userDrawn="1"/>
        </p:nvSpPr>
        <p:spPr bwMode="auto">
          <a:xfrm>
            <a:off x="0" y="10297"/>
            <a:ext cx="9144000" cy="6858000"/>
          </a:xfrm>
          <a:prstGeom prst="rect">
            <a:avLst/>
          </a:prstGeom>
          <a:solidFill>
            <a:schemeClr val="bg1">
              <a:lumMod val="65000"/>
              <a:alpha val="35000"/>
            </a:schemeClr>
          </a:solidFill>
          <a:ln w="9525">
            <a:noFill/>
            <a:miter lim="800000"/>
            <a:headEnd/>
            <a:tailEnd/>
          </a:ln>
          <a:effectLst/>
        </p:spPr>
        <p:txBody>
          <a:bodyPr wrap="none" anchor="ctr"/>
          <a:lstStyle/>
          <a:p>
            <a:pPr>
              <a:defRPr/>
            </a:pPr>
            <a:endParaRPr lang="en-IN" dirty="0">
              <a:latin typeface="Kunstler Script" panose="030304020206070D0D06" pitchFamily="66" charset="0"/>
              <a:cs typeface="+mn-cs"/>
            </a:endParaRPr>
          </a:p>
        </p:txBody>
      </p:sp>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cxnSp>
        <p:nvCxnSpPr>
          <p:cNvPr id="14" name="Straight Connector 13"/>
          <p:cNvCxnSpPr/>
          <p:nvPr userDrawn="1"/>
        </p:nvCxnSpPr>
        <p:spPr>
          <a:xfrm>
            <a:off x="228600" y="3733800"/>
            <a:ext cx="8534400" cy="0"/>
          </a:xfrm>
          <a:prstGeom prst="line">
            <a:avLst/>
          </a:prstGeom>
          <a:ln w="88900">
            <a:gradFill flip="none" rotWithShape="1">
              <a:gsLst>
                <a:gs pos="0">
                  <a:schemeClr val="tx1"/>
                </a:gs>
                <a:gs pos="67000">
                  <a:srgbClr val="D2DDF1"/>
                </a:gs>
                <a:gs pos="33000">
                  <a:srgbClr val="000066"/>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Rectangle 4"/>
          <p:cNvSpPr txBox="1">
            <a:spLocks noChangeArrowheads="1"/>
          </p:cNvSpPr>
          <p:nvPr userDrawn="1"/>
        </p:nvSpPr>
        <p:spPr>
          <a:xfrm>
            <a:off x="76200" y="6570750"/>
            <a:ext cx="1183432" cy="170618"/>
          </a:xfrm>
          <a:prstGeom prst="rect">
            <a:avLst/>
          </a:prstGeom>
          <a:ln/>
        </p:spPr>
        <p:txBody>
          <a:bodyPr/>
          <a:lstStyle>
            <a:lvl1pPr algn="ctr">
              <a:defRPr sz="800" b="1">
                <a:solidFill>
                  <a:srgbClr val="000066"/>
                </a:solidFill>
                <a:latin typeface="Monotype Corsiva" pitchFamily="66"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2183621-8C8C-4FBC-8FBF-C52EA14BA46D}" type="datetime4">
              <a:rPr kumimoji="0" lang="en-US" sz="800" b="1" i="0" u="none" strike="noStrike" kern="1200" cap="none" spc="0" normalizeH="0" baseline="0" noProof="0" smtClean="0">
                <a:ln>
                  <a:noFill/>
                </a:ln>
                <a:solidFill>
                  <a:srgbClr val="000066"/>
                </a:solidFill>
                <a:effectLst/>
                <a:uLnTx/>
                <a:uFillTx/>
                <a:latin typeface="Lucida Bright" panose="02040602050505020304" pitchFamily="18"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February 15, 2018</a:t>
            </a:fld>
            <a:endParaRPr kumimoji="0" lang="en-US" sz="800" b="1" i="0" u="none" strike="noStrike" kern="1200" cap="none" spc="0" normalizeH="0" baseline="0" noProof="0" dirty="0">
              <a:ln>
                <a:noFill/>
              </a:ln>
              <a:solidFill>
                <a:srgbClr val="000066"/>
              </a:solidFill>
              <a:effectLst/>
              <a:uLnTx/>
              <a:uFillTx/>
              <a:latin typeface="Lucida Bright" panose="02040602050505020304" pitchFamily="18" charset="0"/>
              <a:ea typeface="+mn-ea"/>
              <a:cs typeface="Arial" charset="0"/>
            </a:endParaRPr>
          </a:p>
        </p:txBody>
      </p:sp>
      <p:sp>
        <p:nvSpPr>
          <p:cNvPr id="10" name="Rectangle 5"/>
          <p:cNvSpPr txBox="1">
            <a:spLocks noChangeArrowheads="1"/>
          </p:cNvSpPr>
          <p:nvPr userDrawn="1"/>
        </p:nvSpPr>
        <p:spPr>
          <a:xfrm>
            <a:off x="3810000" y="6494463"/>
            <a:ext cx="1295400" cy="287337"/>
          </a:xfrm>
          <a:prstGeom prst="rect">
            <a:avLst/>
          </a:prstGeom>
        </p:spPr>
        <p:txBody>
          <a:bodyPr/>
          <a:lstStyle>
            <a:defPPr>
              <a:defRPr lang="en-US"/>
            </a:defPPr>
            <a:lvl1pPr algn="ctr" rtl="0" fontAlgn="base">
              <a:spcBef>
                <a:spcPct val="0"/>
              </a:spcBef>
              <a:spcAft>
                <a:spcPct val="0"/>
              </a:spcAft>
              <a:defRPr sz="800" b="1" kern="1200">
                <a:solidFill>
                  <a:srgbClr val="000066"/>
                </a:solidFill>
                <a:latin typeface="Kunstler Script" panose="030304020206070D0D06"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latin typeface="Lucida Bright" panose="02040602050505020304" pitchFamily="18" charset="0"/>
              </a:rPr>
              <a:t>Copyright 2016</a:t>
            </a:r>
          </a:p>
          <a:p>
            <a:pPr>
              <a:defRPr/>
            </a:pPr>
            <a:r>
              <a:rPr lang="en-US">
                <a:latin typeface="Lucida Bright" panose="02040602050505020304" pitchFamily="18" charset="0"/>
              </a:rPr>
              <a:t>Arvind Viswanathan</a:t>
            </a:r>
            <a:endParaRPr lang="en-US" dirty="0">
              <a:latin typeface="Lucida Bright" panose="020406020505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Autofit/>
          </a:bodyPr>
          <a:lstStyle>
            <a:lvl1pPr>
              <a:defRPr sz="3200">
                <a:solidFill>
                  <a:srgbClr val="003300"/>
                </a:solidFill>
              </a:defRPr>
            </a:lvl1pPr>
          </a:lstStyle>
          <a:p>
            <a:r>
              <a:rPr lang="en-US" dirty="0"/>
              <a:t>Click to edit Master title style</a:t>
            </a:r>
          </a:p>
        </p:txBody>
      </p:sp>
      <p:sp>
        <p:nvSpPr>
          <p:cNvPr id="3" name="Content Placeholder 2"/>
          <p:cNvSpPr>
            <a:spLocks noGrp="1"/>
          </p:cNvSpPr>
          <p:nvPr>
            <p:ph idx="1"/>
          </p:nvPr>
        </p:nvSpPr>
        <p:spPr>
          <a:xfrm>
            <a:off x="76200" y="990600"/>
            <a:ext cx="8991600" cy="4525963"/>
          </a:xfrm>
        </p:spPr>
        <p:txBody>
          <a:bodyPr>
            <a:normAutofit/>
          </a:bodyPr>
          <a:lstStyle>
            <a:lvl1pPr>
              <a:defRPr sz="2800">
                <a:solidFill>
                  <a:srgbClr val="663300"/>
                </a:solidFill>
              </a:defRPr>
            </a:lvl1pPr>
            <a:lvl2pPr>
              <a:defRPr sz="2400">
                <a:solidFill>
                  <a:srgbClr val="663300"/>
                </a:solidFill>
              </a:defRPr>
            </a:lvl2pPr>
            <a:lvl3pPr>
              <a:defRPr sz="2000">
                <a:solidFill>
                  <a:srgbClr val="663300"/>
                </a:solidFill>
              </a:defRPr>
            </a:lvl3pPr>
            <a:lvl4pPr>
              <a:defRPr sz="1800">
                <a:solidFill>
                  <a:srgbClr val="663300"/>
                </a:solidFill>
              </a:defRPr>
            </a:lvl4pPr>
            <a:lvl5pPr>
              <a:defRPr sz="1800">
                <a:solidFill>
                  <a:srgbClr val="6633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228600" y="762000"/>
            <a:ext cx="8534400" cy="0"/>
          </a:xfrm>
          <a:prstGeom prst="line">
            <a:avLst/>
          </a:prstGeom>
          <a:ln w="88900">
            <a:gradFill flip="none" rotWithShape="1">
              <a:gsLst>
                <a:gs pos="0">
                  <a:schemeClr val="tx1"/>
                </a:gs>
                <a:gs pos="67000">
                  <a:srgbClr val="D2DDF1"/>
                </a:gs>
                <a:gs pos="33000">
                  <a:srgbClr val="000066"/>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3CD7623-B07A-4109-9FEE-6DF5E54CF222}"/>
              </a:ext>
            </a:extLst>
          </p:cNvPr>
          <p:cNvSpPr>
            <a:spLocks noGrp="1"/>
          </p:cNvSpPr>
          <p:nvPr>
            <p:ph type="sldNum" sz="quarter" idx="10"/>
          </p:nvPr>
        </p:nvSpPr>
        <p:spPr/>
        <p:txBody>
          <a:bodyPr/>
          <a:lstStyle/>
          <a:p>
            <a:fld id="{2F6C268E-7CC2-4691-B094-21D7E6EC7F7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1" name="Straight Connector 10"/>
          <p:cNvCxnSpPr/>
          <p:nvPr userDrawn="1"/>
        </p:nvCxnSpPr>
        <p:spPr>
          <a:xfrm>
            <a:off x="228600" y="762000"/>
            <a:ext cx="8534400" cy="0"/>
          </a:xfrm>
          <a:prstGeom prst="line">
            <a:avLst/>
          </a:prstGeom>
          <a:ln w="88900">
            <a:gradFill flip="none" rotWithShape="1">
              <a:gsLst>
                <a:gs pos="0">
                  <a:schemeClr val="tx1"/>
                </a:gs>
                <a:gs pos="67000">
                  <a:srgbClr val="D2DDF1"/>
                </a:gs>
                <a:gs pos="33000">
                  <a:srgbClr val="000066"/>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63C8877-D6D5-4771-9E42-54B3DB705C69}"/>
              </a:ext>
            </a:extLst>
          </p:cNvPr>
          <p:cNvSpPr>
            <a:spLocks noGrp="1"/>
          </p:cNvSpPr>
          <p:nvPr>
            <p:ph type="sldNum" sz="quarter" idx="10"/>
          </p:nvPr>
        </p:nvSpPr>
        <p:spPr/>
        <p:txBody>
          <a:bodyPr/>
          <a:lstStyle/>
          <a:p>
            <a:fld id="{2F6C268E-7CC2-4691-B094-21D7E6EC7F7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228600" y="1143000"/>
            <a:ext cx="8534400" cy="0"/>
          </a:xfrm>
          <a:prstGeom prst="line">
            <a:avLst/>
          </a:prstGeom>
          <a:ln w="88900">
            <a:gradFill flip="none" rotWithShape="1">
              <a:gsLst>
                <a:gs pos="0">
                  <a:schemeClr val="tx1"/>
                </a:gs>
                <a:gs pos="67000">
                  <a:srgbClr val="D2DDF1"/>
                </a:gs>
                <a:gs pos="33000">
                  <a:srgbClr val="000066"/>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AB8577E-DF8C-48F9-860D-D5D93D1DCE8B}"/>
              </a:ext>
            </a:extLst>
          </p:cNvPr>
          <p:cNvSpPr>
            <a:spLocks noGrp="1"/>
          </p:cNvSpPr>
          <p:nvPr>
            <p:ph type="sldNum" sz="quarter" idx="10"/>
          </p:nvPr>
        </p:nvSpPr>
        <p:spPr/>
        <p:txBody>
          <a:bodyPr/>
          <a:lstStyle/>
          <a:p>
            <a:fld id="{2F6C268E-7CC2-4691-B094-21D7E6EC7F7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228600" y="1143000"/>
            <a:ext cx="8534400" cy="0"/>
          </a:xfrm>
          <a:prstGeom prst="line">
            <a:avLst/>
          </a:prstGeom>
          <a:ln w="88900">
            <a:gradFill flip="none" rotWithShape="1">
              <a:gsLst>
                <a:gs pos="0">
                  <a:schemeClr val="tx1"/>
                </a:gs>
                <a:gs pos="67000">
                  <a:srgbClr val="D2DDF1"/>
                </a:gs>
                <a:gs pos="33000">
                  <a:srgbClr val="000066"/>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450798AD-2560-4B1E-A466-3199CACFB1E1}"/>
              </a:ext>
            </a:extLst>
          </p:cNvPr>
          <p:cNvSpPr>
            <a:spLocks noGrp="1"/>
          </p:cNvSpPr>
          <p:nvPr>
            <p:ph type="sldNum" sz="quarter" idx="10"/>
          </p:nvPr>
        </p:nvSpPr>
        <p:spPr/>
        <p:txBody>
          <a:bodyPr/>
          <a:lstStyle/>
          <a:p>
            <a:fld id="{2F6C268E-7CC2-4691-B094-21D7E6EC7F7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10" name="Straight Connector 9"/>
          <p:cNvCxnSpPr/>
          <p:nvPr userDrawn="1"/>
        </p:nvCxnSpPr>
        <p:spPr>
          <a:xfrm>
            <a:off x="228600" y="1143000"/>
            <a:ext cx="8534400" cy="0"/>
          </a:xfrm>
          <a:prstGeom prst="line">
            <a:avLst/>
          </a:prstGeom>
          <a:ln w="88900">
            <a:gradFill flip="none" rotWithShape="1">
              <a:gsLst>
                <a:gs pos="0">
                  <a:schemeClr val="tx1"/>
                </a:gs>
                <a:gs pos="67000">
                  <a:srgbClr val="D2DDF1"/>
                </a:gs>
                <a:gs pos="33000">
                  <a:srgbClr val="000066"/>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E8F1E7D-4175-45FE-B6B9-E27E45D893AA}"/>
              </a:ext>
            </a:extLst>
          </p:cNvPr>
          <p:cNvSpPr>
            <a:spLocks noGrp="1"/>
          </p:cNvSpPr>
          <p:nvPr>
            <p:ph type="sldNum" sz="quarter" idx="10"/>
          </p:nvPr>
        </p:nvSpPr>
        <p:spPr/>
        <p:txBody>
          <a:bodyPr/>
          <a:lstStyle/>
          <a:p>
            <a:fld id="{2F6C268E-7CC2-4691-B094-21D7E6EC7F7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9" name="Straight Connector 8"/>
          <p:cNvCxnSpPr/>
          <p:nvPr userDrawn="1"/>
        </p:nvCxnSpPr>
        <p:spPr>
          <a:xfrm>
            <a:off x="228600" y="762000"/>
            <a:ext cx="8534400" cy="0"/>
          </a:xfrm>
          <a:prstGeom prst="line">
            <a:avLst/>
          </a:prstGeom>
          <a:ln w="88900">
            <a:gradFill flip="none" rotWithShape="1">
              <a:gsLst>
                <a:gs pos="0">
                  <a:schemeClr val="tx1"/>
                </a:gs>
                <a:gs pos="67000">
                  <a:srgbClr val="D2DDF1"/>
                </a:gs>
                <a:gs pos="33000">
                  <a:srgbClr val="000066"/>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D1C9B57-D01C-4D5A-B30D-4BF925484BF6}"/>
              </a:ext>
            </a:extLst>
          </p:cNvPr>
          <p:cNvSpPr>
            <a:spLocks noGrp="1"/>
          </p:cNvSpPr>
          <p:nvPr>
            <p:ph type="sldNum" sz="quarter" idx="10"/>
          </p:nvPr>
        </p:nvSpPr>
        <p:spPr/>
        <p:txBody>
          <a:bodyPr/>
          <a:lstStyle/>
          <a:p>
            <a:fld id="{2F6C268E-7CC2-4691-B094-21D7E6EC7F7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2" name="Straight Connector 11"/>
          <p:cNvCxnSpPr/>
          <p:nvPr userDrawn="1"/>
        </p:nvCxnSpPr>
        <p:spPr>
          <a:xfrm>
            <a:off x="228600" y="990600"/>
            <a:ext cx="8534400" cy="0"/>
          </a:xfrm>
          <a:prstGeom prst="line">
            <a:avLst/>
          </a:prstGeom>
          <a:ln w="88900">
            <a:gradFill flip="none" rotWithShape="1">
              <a:gsLst>
                <a:gs pos="0">
                  <a:schemeClr val="tx1"/>
                </a:gs>
                <a:gs pos="67000">
                  <a:srgbClr val="D2DDF1"/>
                </a:gs>
                <a:gs pos="33000">
                  <a:srgbClr val="000066"/>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232D19AB-1D76-4C6D-9C79-477A9F5F3923}"/>
              </a:ext>
            </a:extLst>
          </p:cNvPr>
          <p:cNvSpPr>
            <a:spLocks noGrp="1"/>
          </p:cNvSpPr>
          <p:nvPr>
            <p:ph type="sldNum" sz="quarter" idx="10"/>
          </p:nvPr>
        </p:nvSpPr>
        <p:spPr/>
        <p:txBody>
          <a:bodyPr/>
          <a:lstStyle/>
          <a:p>
            <a:fld id="{2F6C268E-7CC2-4691-B094-21D7E6EC7F7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2" name="Straight Connector 11"/>
          <p:cNvCxnSpPr/>
          <p:nvPr userDrawn="1"/>
        </p:nvCxnSpPr>
        <p:spPr>
          <a:xfrm>
            <a:off x="228600" y="762000"/>
            <a:ext cx="8534400" cy="0"/>
          </a:xfrm>
          <a:prstGeom prst="line">
            <a:avLst/>
          </a:prstGeom>
          <a:ln w="88900">
            <a:gradFill flip="none" rotWithShape="1">
              <a:gsLst>
                <a:gs pos="0">
                  <a:schemeClr val="tx1"/>
                </a:gs>
                <a:gs pos="67000">
                  <a:srgbClr val="D2DDF1"/>
                </a:gs>
                <a:gs pos="33000">
                  <a:srgbClr val="000066"/>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34AACB4A-66A8-42F5-92AD-A6E58A7696F9}"/>
              </a:ext>
            </a:extLst>
          </p:cNvPr>
          <p:cNvSpPr>
            <a:spLocks noGrp="1"/>
          </p:cNvSpPr>
          <p:nvPr>
            <p:ph type="sldNum" sz="quarter" idx="10"/>
          </p:nvPr>
        </p:nvSpPr>
        <p:spPr/>
        <p:txBody>
          <a:bodyPr/>
          <a:lstStyle/>
          <a:p>
            <a:fld id="{2F6C268E-7CC2-4691-B094-21D7E6EC7F7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4"/>
          <p:cNvSpPr>
            <a:spLocks noChangeArrowheads="1"/>
          </p:cNvSpPr>
          <p:nvPr userDrawn="1"/>
        </p:nvSpPr>
        <p:spPr bwMode="auto">
          <a:xfrm>
            <a:off x="0" y="-5651"/>
            <a:ext cx="9144000" cy="6858000"/>
          </a:xfrm>
          <a:prstGeom prst="rect">
            <a:avLst/>
          </a:prstGeom>
          <a:solidFill>
            <a:schemeClr val="bg1">
              <a:lumMod val="65000"/>
              <a:alpha val="35000"/>
            </a:schemeClr>
          </a:solidFill>
          <a:ln w="9525">
            <a:noFill/>
            <a:miter lim="800000"/>
            <a:headEnd/>
            <a:tailEnd/>
          </a:ln>
          <a:effectLst/>
        </p:spPr>
        <p:txBody>
          <a:bodyPr wrap="none" anchor="ctr"/>
          <a:lstStyle/>
          <a:p>
            <a:pPr>
              <a:defRPr/>
            </a:pPr>
            <a:endParaRPr lang="en-IN" dirty="0">
              <a:latin typeface="Kunstler Script" panose="030304020206070D0D06" pitchFamily="66" charset="0"/>
              <a:cs typeface="+mn-cs"/>
            </a:endParaRPr>
          </a:p>
        </p:txBody>
      </p:sp>
      <p:sp>
        <p:nvSpPr>
          <p:cNvPr id="2" name="Title Placeholder 1"/>
          <p:cNvSpPr>
            <a:spLocks noGrp="1"/>
          </p:cNvSpPr>
          <p:nvPr>
            <p:ph type="title"/>
          </p:nvPr>
        </p:nvSpPr>
        <p:spPr>
          <a:xfrm>
            <a:off x="457200" y="76200"/>
            <a:ext cx="82296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1189037"/>
            <a:ext cx="8915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5"/>
          <p:cNvSpPr>
            <a:spLocks noGrp="1"/>
          </p:cNvSpPr>
          <p:nvPr>
            <p:ph type="sldNum" sz="quarter" idx="4"/>
          </p:nvPr>
        </p:nvSpPr>
        <p:spPr>
          <a:xfrm>
            <a:off x="8686800" y="6629400"/>
            <a:ext cx="381000" cy="168275"/>
          </a:xfrm>
          <a:prstGeom prst="rect">
            <a:avLst/>
          </a:prstGeom>
        </p:spPr>
        <p:txBody>
          <a:bodyPr/>
          <a:lstStyle>
            <a:lvl1pPr algn="ctr">
              <a:defRPr sz="800" b="1">
                <a:solidFill>
                  <a:srgbClr val="002060"/>
                </a:solidFill>
                <a:latin typeface="Lucida Bright" panose="02040602050505020304"/>
              </a:defRPr>
            </a:lvl1pPr>
          </a:lstStyle>
          <a:p>
            <a:fld id="{2F6C268E-7CC2-4691-B094-21D7E6EC7F7F}" type="slidenum">
              <a:rPr lang="en-US" smtClean="0"/>
              <a:pPr/>
              <a:t>‹#›</a:t>
            </a:fld>
            <a:endParaRPr lang="en-US" dirty="0"/>
          </a:p>
        </p:txBody>
      </p:sp>
      <p:sp>
        <p:nvSpPr>
          <p:cNvPr id="8" name="Rectangle 4"/>
          <p:cNvSpPr txBox="1">
            <a:spLocks noChangeArrowheads="1"/>
          </p:cNvSpPr>
          <p:nvPr userDrawn="1"/>
        </p:nvSpPr>
        <p:spPr>
          <a:xfrm>
            <a:off x="76200" y="6570750"/>
            <a:ext cx="1255440" cy="226925"/>
          </a:xfrm>
          <a:prstGeom prst="rect">
            <a:avLst/>
          </a:prstGeom>
          <a:ln/>
        </p:spPr>
        <p:txBody>
          <a:bodyPr/>
          <a:lstStyle>
            <a:lvl1pPr algn="ctr">
              <a:defRPr sz="800" b="1">
                <a:solidFill>
                  <a:srgbClr val="000066"/>
                </a:solidFill>
                <a:latin typeface="Monotype Corsiva" pitchFamily="66"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2183621-8C8C-4FBC-8FBF-C52EA14BA46D}" type="datetime4">
              <a:rPr kumimoji="0" lang="en-US" sz="800" b="1" i="0" u="none" strike="noStrike" kern="1200" cap="none" spc="0" normalizeH="0" baseline="0" noProof="0" smtClean="0">
                <a:ln>
                  <a:noFill/>
                </a:ln>
                <a:solidFill>
                  <a:srgbClr val="000066"/>
                </a:solidFill>
                <a:effectLst/>
                <a:uLnTx/>
                <a:uFillTx/>
                <a:latin typeface="Lucida Bright" panose="02040602050505020304" pitchFamily="18"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February 15, 2018</a:t>
            </a:fld>
            <a:endParaRPr kumimoji="0" lang="en-US" sz="800" b="1" i="0" u="none" strike="noStrike" kern="1200" cap="none" spc="0" normalizeH="0" baseline="0" noProof="0" dirty="0">
              <a:ln>
                <a:noFill/>
              </a:ln>
              <a:solidFill>
                <a:srgbClr val="000066"/>
              </a:solidFill>
              <a:effectLst/>
              <a:uLnTx/>
              <a:uFillTx/>
              <a:latin typeface="Lucida Bright" panose="02040602050505020304" pitchFamily="18" charset="0"/>
              <a:ea typeface="+mn-ea"/>
              <a:cs typeface="Arial" charset="0"/>
            </a:endParaRPr>
          </a:p>
        </p:txBody>
      </p:sp>
      <p:sp>
        <p:nvSpPr>
          <p:cNvPr id="9" name="Rectangle 5"/>
          <p:cNvSpPr txBox="1">
            <a:spLocks noChangeArrowheads="1"/>
          </p:cNvSpPr>
          <p:nvPr userDrawn="1"/>
        </p:nvSpPr>
        <p:spPr>
          <a:xfrm>
            <a:off x="3810000" y="6494463"/>
            <a:ext cx="1295400" cy="287337"/>
          </a:xfrm>
          <a:prstGeom prst="rect">
            <a:avLst/>
          </a:prstGeom>
        </p:spPr>
        <p:txBody>
          <a:bodyPr/>
          <a:lstStyle>
            <a:defPPr>
              <a:defRPr lang="en-US"/>
            </a:defPPr>
            <a:lvl1pPr algn="ctr" rtl="0" fontAlgn="base">
              <a:spcBef>
                <a:spcPct val="0"/>
              </a:spcBef>
              <a:spcAft>
                <a:spcPct val="0"/>
              </a:spcAft>
              <a:defRPr sz="800" b="1" kern="1200">
                <a:solidFill>
                  <a:srgbClr val="000066"/>
                </a:solidFill>
                <a:latin typeface="Kunstler Script" panose="030304020206070D0D06"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latin typeface="Lucida Bright" panose="02040602050505020304" pitchFamily="18" charset="0"/>
              </a:rPr>
              <a:t>Copyright 2018</a:t>
            </a:r>
          </a:p>
          <a:p>
            <a:pPr>
              <a:defRPr/>
            </a:pPr>
            <a:r>
              <a:rPr lang="en-US" dirty="0">
                <a:latin typeface="Lucida Bright" panose="02040602050505020304" pitchFamily="18" charset="0"/>
              </a:rPr>
              <a:t>Arvind Viswanathan</a:t>
            </a:r>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Lst>
  <p:hf hdr="0" ftr="0" dt="0"/>
  <p:txStyles>
    <p:titleStyle>
      <a:lvl1pPr algn="ctr" defTabSz="914400" rtl="0" eaLnBrk="1" latinLnBrk="0" hangingPunct="1">
        <a:spcBef>
          <a:spcPct val="0"/>
        </a:spcBef>
        <a:buNone/>
        <a:defRPr sz="4400" b="1" kern="1200">
          <a:solidFill>
            <a:srgbClr val="0033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thedesignbuildblog.wordpress.com/2010/08/17/decreasecostandincreasefficiency/" TargetMode="External"/><Relationship Id="rId7" Type="http://schemas.openxmlformats.org/officeDocument/2006/relationships/hyperlink" Target="http://www.crookedbrains.net/2010/01/design_07.html"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rndmedialabs.com/about/" TargetMode="External"/><Relationship Id="rId4" Type="http://schemas.openxmlformats.org/officeDocument/2006/relationships/image" Target="../media/image13.png"/><Relationship Id="rId9" Type="http://schemas.openxmlformats.org/officeDocument/2006/relationships/hyperlink" Target="http://commons.wikimedia.org/wiki/File:Innovative_Design_-_geograph.org.uk_-_1501705.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damstylee.wordpress.com/" TargetMode="External"/><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hyperlink" Target="http://en.wikipedia.org/wiki/File:Crime_Time.jpg" TargetMode="Externa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logsolute.com/compete-fellow-bloggers/26814/"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tmp"/><Relationship Id="rId5" Type="http://schemas.openxmlformats.org/officeDocument/2006/relationships/image" Target="../media/image33.png"/><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onlineacademiccommunity.uvic.ca/myuviclife/2016/02/02/the-c-word-in-educatio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fanboygaming.com/fangirl-weekly-discussion-crtlshiftparadigm-women-who-pack-a-punch/"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www.dishmaps.com/punch/8936"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quotesgram.com/innovation-quotes-try/" TargetMode="External"/><Relationship Id="rId7" Type="http://schemas.openxmlformats.org/officeDocument/2006/relationships/hyperlink" Target="http://dwindley.com/2017/08/16/jumpstart-innovation-at-your-business/"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nesta.org.uk/project/what-works-innovation-policy/innovation-policy-evidence"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Knowledge_transfer.sv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0D9FD8A-7C69-485A-8124-9FD6B08F3C67}"/>
              </a:ext>
            </a:extLst>
          </p:cNvPr>
          <p:cNvSpPr>
            <a:spLocks noGrp="1"/>
          </p:cNvSpPr>
          <p:nvPr>
            <p:ph type="subTitle" idx="1"/>
          </p:nvPr>
        </p:nvSpPr>
        <p:spPr>
          <a:xfrm>
            <a:off x="107504" y="3429000"/>
            <a:ext cx="8928992" cy="1752600"/>
          </a:xfrm>
        </p:spPr>
        <p:txBody>
          <a:bodyPr>
            <a:normAutofit/>
          </a:bodyPr>
          <a:lstStyle/>
          <a:p>
            <a:r>
              <a:rPr lang="en-GB" dirty="0"/>
              <a:t>The Role of Intellectual Property (IP) in the Competitive Strategy of a Small and Medium-sized Enterprise (SME)</a:t>
            </a:r>
          </a:p>
        </p:txBody>
      </p:sp>
      <p:sp>
        <p:nvSpPr>
          <p:cNvPr id="4100" name="TextBox 3"/>
          <p:cNvSpPr txBox="1">
            <a:spLocks noChangeArrowheads="1"/>
          </p:cNvSpPr>
          <p:nvPr/>
        </p:nvSpPr>
        <p:spPr bwMode="auto">
          <a:xfrm>
            <a:off x="2843808" y="5211061"/>
            <a:ext cx="3124200" cy="369332"/>
          </a:xfrm>
          <a:prstGeom prst="rect">
            <a:avLst/>
          </a:prstGeom>
          <a:noFill/>
          <a:ln w="9525">
            <a:noFill/>
            <a:miter lim="800000"/>
            <a:headEnd/>
            <a:tailEnd/>
          </a:ln>
        </p:spPr>
        <p:txBody>
          <a:bodyPr>
            <a:spAutoFit/>
          </a:bodyPr>
          <a:lstStyle/>
          <a:p>
            <a:pPr algn="ctr"/>
            <a:r>
              <a:rPr lang="en-US" b="1" dirty="0">
                <a:solidFill>
                  <a:srgbClr val="003300"/>
                </a:solidFill>
                <a:latin typeface="Monotype Corsiva" pitchFamily="66" charset="0"/>
              </a:rPr>
              <a:t>Arvind Viswanathan</a:t>
            </a:r>
          </a:p>
        </p:txBody>
      </p:sp>
      <p:sp>
        <p:nvSpPr>
          <p:cNvPr id="8" name="TextBox 21"/>
          <p:cNvSpPr txBox="1">
            <a:spLocks noChangeArrowheads="1"/>
          </p:cNvSpPr>
          <p:nvPr/>
        </p:nvSpPr>
        <p:spPr bwMode="auto">
          <a:xfrm>
            <a:off x="2286000" y="2749201"/>
            <a:ext cx="4419600" cy="338554"/>
          </a:xfrm>
          <a:prstGeom prst="rect">
            <a:avLst/>
          </a:prstGeom>
          <a:noFill/>
          <a:ln w="9525">
            <a:noFill/>
            <a:miter lim="800000"/>
            <a:headEnd/>
            <a:tailEnd/>
          </a:ln>
        </p:spPr>
        <p:txBody>
          <a:bodyPr wrap="square">
            <a:spAutoFit/>
          </a:bodyPr>
          <a:lstStyle/>
          <a:p>
            <a:pPr algn="ctr"/>
            <a:r>
              <a:rPr lang="en-US" sz="1600" dirty="0"/>
              <a:t>Beirut, Lebanon, March 27</a:t>
            </a:r>
            <a:r>
              <a:rPr lang="en-US" sz="1600" baseline="30000" dirty="0"/>
              <a:t>th</a:t>
            </a:r>
            <a:r>
              <a:rPr lang="en-US" sz="1600" dirty="0"/>
              <a:t> and 28</a:t>
            </a:r>
            <a:r>
              <a:rPr lang="en-US" sz="1600" baseline="30000" dirty="0"/>
              <a:t>th</a:t>
            </a:r>
            <a:r>
              <a:rPr lang="en-US" sz="1600" dirty="0"/>
              <a:t>, 2018</a:t>
            </a:r>
            <a:endParaRPr lang="en-IN" sz="1600" dirty="0">
              <a:solidFill>
                <a:srgbClr val="000066"/>
              </a:solidFill>
            </a:endParaRPr>
          </a:p>
        </p:txBody>
      </p:sp>
      <p:pic>
        <p:nvPicPr>
          <p:cNvPr id="12" name="Picture 16" descr="WIPO Home"/>
          <p:cNvPicPr>
            <a:picLocks noChangeAspect="1" noChangeArrowheads="1"/>
          </p:cNvPicPr>
          <p:nvPr/>
        </p:nvPicPr>
        <p:blipFill>
          <a:blip r:embed="rId2" cstate="print"/>
          <a:srcRect/>
          <a:stretch>
            <a:fillRect/>
          </a:stretch>
        </p:blipFill>
        <p:spPr bwMode="auto">
          <a:xfrm>
            <a:off x="6876256" y="387347"/>
            <a:ext cx="1682824" cy="718279"/>
          </a:xfrm>
          <a:prstGeom prst="rect">
            <a:avLst/>
          </a:prstGeom>
          <a:noFill/>
          <a:ln w="9525">
            <a:noFill/>
            <a:miter lim="800000"/>
            <a:headEnd/>
            <a:tailEnd/>
          </a:ln>
        </p:spPr>
      </p:pic>
      <p:sp>
        <p:nvSpPr>
          <p:cNvPr id="13" name="Rectangle 12"/>
          <p:cNvSpPr/>
          <p:nvPr/>
        </p:nvSpPr>
        <p:spPr>
          <a:xfrm>
            <a:off x="6400800" y="1198386"/>
            <a:ext cx="2743200" cy="195263"/>
          </a:xfrm>
          <a:prstGeom prst="rect">
            <a:avLst/>
          </a:prstGeom>
        </p:spPr>
        <p:txBody>
          <a:bodyPr>
            <a:spAutoFit/>
          </a:bodyPr>
          <a:lstStyle/>
          <a:p>
            <a:pPr marL="3175">
              <a:lnSpc>
                <a:spcPts val="800"/>
              </a:lnSpc>
              <a:spcAft>
                <a:spcPts val="600"/>
              </a:spcAft>
              <a:defRPr/>
            </a:pPr>
            <a:r>
              <a:rPr lang="en-US" sz="800" cap="all" dirty="0">
                <a:latin typeface="Arial"/>
                <a:ea typeface="Times New Roman"/>
                <a:cs typeface="Times New Roman"/>
              </a:rPr>
              <a:t>WORLD INTELLECTUAL PROPERTY ORGANIZATION</a:t>
            </a:r>
            <a:endParaRPr lang="en-IN" sz="800" cap="all" dirty="0">
              <a:latin typeface="Arial"/>
              <a:ea typeface="Times New Roman"/>
              <a:cs typeface="Times New Roman"/>
            </a:endParaRPr>
          </a:p>
        </p:txBody>
      </p:sp>
      <p:sp>
        <p:nvSpPr>
          <p:cNvPr id="14" name="TextBox 7"/>
          <p:cNvSpPr txBox="1">
            <a:spLocks noChangeArrowheads="1"/>
          </p:cNvSpPr>
          <p:nvPr/>
        </p:nvSpPr>
        <p:spPr bwMode="auto">
          <a:xfrm>
            <a:off x="442786" y="1358792"/>
            <a:ext cx="8534400" cy="1384995"/>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GB" sz="2800" b="1" dirty="0">
                <a:latin typeface="Monotype Corsiva" pitchFamily="66" charset="0"/>
              </a:rPr>
              <a:t>Sub-Regional Workshop on Policy Mechanism for Supporting Small and Medium-sized Enterprises Use the Intellectual Property System in their Competitive Strategy</a:t>
            </a:r>
            <a:endParaRPr lang="en-IN" sz="2800" b="1" dirty="0">
              <a:latin typeface="Monotype Corsiva" pitchFamily="66" charset="0"/>
            </a:endParaRPr>
          </a:p>
        </p:txBody>
      </p:sp>
      <p:pic>
        <p:nvPicPr>
          <p:cNvPr id="1026" name="irc_mi" descr="Image result for ministry of economy and trade of lebanon">
            <a:extLst>
              <a:ext uri="{FF2B5EF4-FFF2-40B4-BE49-F238E27FC236}">
                <a16:creationId xmlns:a16="http://schemas.microsoft.com/office/drawing/2014/main" id="{9AB7A1B6-14A0-4A19-8F58-EA3FCB6F36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878" y="136886"/>
            <a:ext cx="15906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4517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97D2B-233D-42C2-8E0B-D7EA70C17428}"/>
              </a:ext>
            </a:extLst>
          </p:cNvPr>
          <p:cNvSpPr>
            <a:spLocks noGrp="1"/>
          </p:cNvSpPr>
          <p:nvPr>
            <p:ph type="title"/>
          </p:nvPr>
        </p:nvSpPr>
        <p:spPr/>
        <p:txBody>
          <a:bodyPr>
            <a:normAutofit fontScale="90000"/>
          </a:bodyPr>
          <a:lstStyle/>
          <a:p>
            <a:r>
              <a:rPr lang="en-US" dirty="0"/>
              <a:t>Distribution of Assets Through the Eras</a:t>
            </a:r>
            <a:endParaRPr lang="en-GB" dirty="0"/>
          </a:p>
        </p:txBody>
      </p:sp>
      <p:pic>
        <p:nvPicPr>
          <p:cNvPr id="5" name="Picture 4">
            <a:extLst>
              <a:ext uri="{FF2B5EF4-FFF2-40B4-BE49-F238E27FC236}">
                <a16:creationId xmlns:a16="http://schemas.microsoft.com/office/drawing/2014/main" id="{852B7103-03BE-476C-9DD5-16C62583D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290" y="1268760"/>
            <a:ext cx="6475517" cy="5007852"/>
          </a:xfrm>
          <a:prstGeom prst="rect">
            <a:avLst/>
          </a:prstGeom>
        </p:spPr>
      </p:pic>
      <p:sp>
        <p:nvSpPr>
          <p:cNvPr id="6" name="Rectangle 5">
            <a:extLst>
              <a:ext uri="{FF2B5EF4-FFF2-40B4-BE49-F238E27FC236}">
                <a16:creationId xmlns:a16="http://schemas.microsoft.com/office/drawing/2014/main" id="{29CA041F-EC09-4AA7-B8C9-48FED499E59F}"/>
              </a:ext>
            </a:extLst>
          </p:cNvPr>
          <p:cNvSpPr/>
          <p:nvPr/>
        </p:nvSpPr>
        <p:spPr>
          <a:xfrm>
            <a:off x="2123728" y="5877272"/>
            <a:ext cx="4824536" cy="307777"/>
          </a:xfrm>
          <a:prstGeom prst="rect">
            <a:avLst/>
          </a:prstGeom>
        </p:spPr>
        <p:txBody>
          <a:bodyPr wrap="square">
            <a:spAutoFit/>
          </a:bodyPr>
          <a:lstStyle/>
          <a:p>
            <a:r>
              <a:rPr lang="en-GB" sz="700" dirty="0"/>
              <a:t>https://image.slidesharecdn.com/theimportanceofintellectualpropertyipcompatibility-121009092245-phpapp02/95/the-importance-of-intellectual-property-ip-compatibility-4-728.jpg?cb=1349774602</a:t>
            </a:r>
          </a:p>
        </p:txBody>
      </p:sp>
      <p:sp>
        <p:nvSpPr>
          <p:cNvPr id="14" name="Slide Number Placeholder 2">
            <a:extLst>
              <a:ext uri="{FF2B5EF4-FFF2-40B4-BE49-F238E27FC236}">
                <a16:creationId xmlns:a16="http://schemas.microsoft.com/office/drawing/2014/main" id="{29DB21E4-3DFB-43F1-9E2A-AAB0E5630B9C}"/>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10</a:t>
            </a:fld>
            <a:endParaRPr lang="en-US" dirty="0"/>
          </a:p>
        </p:txBody>
      </p:sp>
    </p:spTree>
    <p:extLst>
      <p:ext uri="{BB962C8B-B14F-4D97-AF65-F5344CB8AC3E}">
        <p14:creationId xmlns:p14="http://schemas.microsoft.com/office/powerpoint/2010/main" val="264068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5332-B75B-465C-B697-837FF25395F4}"/>
              </a:ext>
            </a:extLst>
          </p:cNvPr>
          <p:cNvSpPr>
            <a:spLocks noGrp="1"/>
          </p:cNvSpPr>
          <p:nvPr>
            <p:ph type="title"/>
          </p:nvPr>
        </p:nvSpPr>
        <p:spPr/>
        <p:txBody>
          <a:bodyPr/>
          <a:lstStyle/>
          <a:p>
            <a:r>
              <a:rPr lang="en-US" altLang="en-US" dirty="0">
                <a:solidFill>
                  <a:schemeClr val="tx1"/>
                </a:solidFill>
              </a:rPr>
              <a:t>Becoming &amp; Maintaining Competitiveness</a:t>
            </a:r>
            <a:endParaRPr lang="en-GB" dirty="0"/>
          </a:p>
        </p:txBody>
      </p:sp>
      <p:sp>
        <p:nvSpPr>
          <p:cNvPr id="3" name="Content Placeholder 2">
            <a:extLst>
              <a:ext uri="{FF2B5EF4-FFF2-40B4-BE49-F238E27FC236}">
                <a16:creationId xmlns:a16="http://schemas.microsoft.com/office/drawing/2014/main" id="{45DEC5E4-047A-4378-A9F1-822DB6CF7B1E}"/>
              </a:ext>
            </a:extLst>
          </p:cNvPr>
          <p:cNvSpPr>
            <a:spLocks noGrp="1"/>
          </p:cNvSpPr>
          <p:nvPr>
            <p:ph idx="1"/>
          </p:nvPr>
        </p:nvSpPr>
        <p:spPr>
          <a:xfrm>
            <a:off x="76200" y="990600"/>
            <a:ext cx="6007968" cy="4525963"/>
          </a:xfrm>
        </p:spPr>
        <p:txBody>
          <a:bodyPr>
            <a:normAutofit fontScale="85000" lnSpcReduction="10000"/>
          </a:bodyPr>
          <a:lstStyle/>
          <a:p>
            <a:r>
              <a:rPr lang="en-US" altLang="en-US" dirty="0"/>
              <a:t>Necessary to have a </a:t>
            </a:r>
            <a:r>
              <a:rPr lang="en-US" altLang="en-US" sz="3000" b="1" dirty="0">
                <a:solidFill>
                  <a:srgbClr val="000066"/>
                </a:solidFill>
              </a:rPr>
              <a:t>STRATEGY</a:t>
            </a:r>
            <a:r>
              <a:rPr lang="en-US" altLang="en-US" dirty="0"/>
              <a:t> that ensures SMEs constantly:</a:t>
            </a:r>
          </a:p>
          <a:p>
            <a:pPr lvl="1"/>
            <a:r>
              <a:rPr lang="en-US" altLang="en-US" dirty="0"/>
              <a:t>improve efficiency of operations</a:t>
            </a:r>
          </a:p>
          <a:p>
            <a:pPr lvl="1"/>
            <a:r>
              <a:rPr lang="en-US" altLang="en-US" dirty="0"/>
              <a:t>reduce costs and</a:t>
            </a:r>
          </a:p>
          <a:p>
            <a:pPr lvl="1"/>
            <a:r>
              <a:rPr lang="en-US" altLang="en-US" dirty="0"/>
              <a:t>enhance reputation of products</a:t>
            </a:r>
          </a:p>
          <a:p>
            <a:r>
              <a:rPr lang="en-US" altLang="en-US" sz="3000" dirty="0"/>
              <a:t>Can be achieved by addressing one or more of:</a:t>
            </a:r>
          </a:p>
          <a:p>
            <a:pPr lvl="1"/>
            <a:r>
              <a:rPr lang="en-US" altLang="en-US" sz="2600" dirty="0"/>
              <a:t>Investing in research and development</a:t>
            </a:r>
          </a:p>
          <a:p>
            <a:pPr lvl="1"/>
            <a:r>
              <a:rPr lang="en-US" altLang="en-US" sz="2600" dirty="0"/>
              <a:t>Acquiring new technology</a:t>
            </a:r>
          </a:p>
          <a:p>
            <a:pPr lvl="1"/>
            <a:r>
              <a:rPr lang="en-US" altLang="en-US" sz="2600" dirty="0"/>
              <a:t>Improving management practices</a:t>
            </a:r>
          </a:p>
          <a:p>
            <a:pPr lvl="1"/>
            <a:r>
              <a:rPr lang="en-US" altLang="en-US" sz="2600" dirty="0"/>
              <a:t>Developing creative and appealing designs</a:t>
            </a:r>
          </a:p>
          <a:p>
            <a:pPr lvl="1"/>
            <a:r>
              <a:rPr lang="en-US" altLang="en-US" sz="2600" dirty="0"/>
              <a:t>Effectively marketing their products</a:t>
            </a:r>
            <a:endParaRPr lang="en-US" altLang="en-US" b="1" dirty="0"/>
          </a:p>
        </p:txBody>
      </p:sp>
      <p:pic>
        <p:nvPicPr>
          <p:cNvPr id="5" name="Picture 4">
            <a:extLst>
              <a:ext uri="{FF2B5EF4-FFF2-40B4-BE49-F238E27FC236}">
                <a16:creationId xmlns:a16="http://schemas.microsoft.com/office/drawing/2014/main" id="{AF85BB52-3BA8-4D35-B48A-70D36120ABC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76056" y="1124744"/>
            <a:ext cx="3768641" cy="1416836"/>
          </a:xfrm>
          <a:prstGeom prst="rect">
            <a:avLst/>
          </a:prstGeom>
        </p:spPr>
      </p:pic>
      <p:pic>
        <p:nvPicPr>
          <p:cNvPr id="7" name="Picture 6">
            <a:extLst>
              <a:ext uri="{FF2B5EF4-FFF2-40B4-BE49-F238E27FC236}">
                <a16:creationId xmlns:a16="http://schemas.microsoft.com/office/drawing/2014/main" id="{071BA552-5E53-4E3E-AE2A-92F5458EB6F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699792" y="3068960"/>
            <a:ext cx="1300058" cy="656872"/>
          </a:xfrm>
          <a:prstGeom prst="rect">
            <a:avLst/>
          </a:prstGeom>
        </p:spPr>
      </p:pic>
      <p:pic>
        <p:nvPicPr>
          <p:cNvPr id="9" name="Picture 8">
            <a:extLst>
              <a:ext uri="{FF2B5EF4-FFF2-40B4-BE49-F238E27FC236}">
                <a16:creationId xmlns:a16="http://schemas.microsoft.com/office/drawing/2014/main" id="{E41B5423-7A02-4943-982D-052AE290CF3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084168" y="3555511"/>
            <a:ext cx="2846375" cy="2319796"/>
          </a:xfrm>
          <a:prstGeom prst="rect">
            <a:avLst/>
          </a:prstGeom>
          <a:solidFill>
            <a:schemeClr val="accent2"/>
          </a:solidFill>
        </p:spPr>
      </p:pic>
      <p:pic>
        <p:nvPicPr>
          <p:cNvPr id="11" name="Picture 10">
            <a:extLst>
              <a:ext uri="{FF2B5EF4-FFF2-40B4-BE49-F238E27FC236}">
                <a16:creationId xmlns:a16="http://schemas.microsoft.com/office/drawing/2014/main" id="{76E450D1-CA57-463A-B938-1D229AF8BFB5}"/>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691680" y="5516563"/>
            <a:ext cx="1828648" cy="1224136"/>
          </a:xfrm>
          <a:prstGeom prst="rect">
            <a:avLst/>
          </a:prstGeom>
        </p:spPr>
      </p:pic>
      <p:sp>
        <p:nvSpPr>
          <p:cNvPr id="14" name="Slide Number Placeholder 3">
            <a:extLst>
              <a:ext uri="{FF2B5EF4-FFF2-40B4-BE49-F238E27FC236}">
                <a16:creationId xmlns:a16="http://schemas.microsoft.com/office/drawing/2014/main" id="{C0ECE88E-E4BE-4406-8B93-0787B61D32A9}"/>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11</a:t>
            </a:fld>
            <a:endParaRPr lang="en-US" dirty="0"/>
          </a:p>
        </p:txBody>
      </p:sp>
    </p:spTree>
    <p:extLst>
      <p:ext uri="{BB962C8B-B14F-4D97-AF65-F5344CB8AC3E}">
        <p14:creationId xmlns:p14="http://schemas.microsoft.com/office/powerpoint/2010/main" val="356499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EDB4912-E236-426B-A4B4-CB1E3A47FA76}"/>
              </a:ext>
            </a:extLst>
          </p:cNvPr>
          <p:cNvSpPr>
            <a:spLocks noGrp="1" noChangeArrowheads="1"/>
          </p:cNvSpPr>
          <p:nvPr>
            <p:ph type="title"/>
          </p:nvPr>
        </p:nvSpPr>
        <p:spPr>
          <a:noFill/>
          <a:ln>
            <a:noFill/>
            <a:miter lim="800000"/>
            <a:headEnd/>
            <a:tailEnd/>
          </a:ln>
        </p:spPr>
        <p:txBody>
          <a:bodyPr/>
          <a:lstStyle/>
          <a:p>
            <a:r>
              <a:rPr lang="en-US" altLang="en-US" b="1" dirty="0"/>
              <a:t>Achieving Competitiveness</a:t>
            </a:r>
          </a:p>
        </p:txBody>
      </p:sp>
      <p:sp>
        <p:nvSpPr>
          <p:cNvPr id="19459" name="Rectangle 3">
            <a:extLst>
              <a:ext uri="{FF2B5EF4-FFF2-40B4-BE49-F238E27FC236}">
                <a16:creationId xmlns:a16="http://schemas.microsoft.com/office/drawing/2014/main" id="{7EA27265-EABC-472B-988A-4EDDADF6C78F}"/>
              </a:ext>
            </a:extLst>
          </p:cNvPr>
          <p:cNvSpPr>
            <a:spLocks noGrp="1" noChangeArrowheads="1"/>
          </p:cNvSpPr>
          <p:nvPr>
            <p:ph idx="1"/>
          </p:nvPr>
        </p:nvSpPr>
        <p:spPr>
          <a:xfrm>
            <a:off x="76200" y="995916"/>
            <a:ext cx="8991600" cy="4525963"/>
          </a:xfrm>
          <a:noFill/>
          <a:ln>
            <a:noFill/>
            <a:miter lim="800000"/>
            <a:headEnd/>
            <a:tailEnd/>
          </a:ln>
        </p:spPr>
        <p:txBody>
          <a:bodyPr>
            <a:normAutofit lnSpcReduction="10000"/>
          </a:bodyPr>
          <a:lstStyle/>
          <a:p>
            <a:r>
              <a:rPr lang="en-US" altLang="en-US" sz="2800" dirty="0"/>
              <a:t>Significant investments of time and resources </a:t>
            </a:r>
            <a:endParaRPr lang="en-US" altLang="en-US" dirty="0"/>
          </a:p>
          <a:p>
            <a:r>
              <a:rPr lang="en-US" altLang="en-US" sz="2800" dirty="0"/>
              <a:t>Strong </a:t>
            </a:r>
            <a:r>
              <a:rPr lang="en-US" altLang="en-US" sz="2800" b="1" dirty="0">
                <a:solidFill>
                  <a:srgbClr val="002060"/>
                </a:solidFill>
              </a:rPr>
              <a:t>intellectual property protection</a:t>
            </a:r>
            <a:endParaRPr lang="en-US" altLang="en-US" b="1" dirty="0">
              <a:solidFill>
                <a:srgbClr val="002060"/>
              </a:solidFill>
            </a:endParaRPr>
          </a:p>
          <a:p>
            <a:pPr lvl="1"/>
            <a:r>
              <a:rPr lang="en-US" altLang="en-US" dirty="0"/>
              <a:t>Without it, strong possibility of developments being stolen/copied</a:t>
            </a:r>
          </a:p>
          <a:p>
            <a:r>
              <a:rPr lang="en-US" altLang="en-US" sz="2800" dirty="0"/>
              <a:t>Intellectual property rights enable </a:t>
            </a:r>
            <a:r>
              <a:rPr lang="en-US" altLang="en-US" sz="2800" b="1" dirty="0">
                <a:solidFill>
                  <a:srgbClr val="000066"/>
                </a:solidFill>
              </a:rPr>
              <a:t>exclusivity</a:t>
            </a:r>
            <a:r>
              <a:rPr lang="en-US" altLang="en-US" sz="2800" dirty="0"/>
              <a:t> over the exploitation of the innovation</a:t>
            </a:r>
          </a:p>
          <a:p>
            <a:pPr lvl="1"/>
            <a:r>
              <a:rPr lang="en-US" altLang="en-US" dirty="0"/>
              <a:t>New/original products</a:t>
            </a:r>
          </a:p>
          <a:p>
            <a:pPr lvl="1"/>
            <a:r>
              <a:rPr lang="en-US" altLang="en-US" dirty="0"/>
              <a:t>Creative designs</a:t>
            </a:r>
          </a:p>
          <a:p>
            <a:pPr lvl="1"/>
            <a:r>
              <a:rPr lang="en-US" altLang="en-US" dirty="0"/>
              <a:t>Marketing materials</a:t>
            </a:r>
          </a:p>
          <a:p>
            <a:pPr lvl="1"/>
            <a:r>
              <a:rPr lang="en-US" altLang="en-US" dirty="0"/>
              <a:t>Brands</a:t>
            </a:r>
          </a:p>
        </p:txBody>
      </p:sp>
      <p:sp>
        <p:nvSpPr>
          <p:cNvPr id="4" name="Slide Number Placeholder 3">
            <a:extLst>
              <a:ext uri="{FF2B5EF4-FFF2-40B4-BE49-F238E27FC236}">
                <a16:creationId xmlns:a16="http://schemas.microsoft.com/office/drawing/2014/main" id="{58D9A4F4-8B7C-4244-8C9E-677C7EED43C3}"/>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12</a:t>
            </a:fld>
            <a:endParaRPr lang="en-US" dirty="0"/>
          </a:p>
        </p:txBody>
      </p:sp>
    </p:spTree>
    <p:extLst>
      <p:ext uri="{BB962C8B-B14F-4D97-AF65-F5344CB8AC3E}">
        <p14:creationId xmlns:p14="http://schemas.microsoft.com/office/powerpoint/2010/main" val="4266672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63902-874A-4435-A863-6DBC5460EE47}"/>
              </a:ext>
            </a:extLst>
          </p:cNvPr>
          <p:cNvSpPr>
            <a:spLocks noGrp="1"/>
          </p:cNvSpPr>
          <p:nvPr>
            <p:ph type="ctrTitle"/>
          </p:nvPr>
        </p:nvSpPr>
        <p:spPr/>
        <p:txBody>
          <a:bodyPr/>
          <a:lstStyle/>
          <a:p>
            <a:r>
              <a:rPr lang="en-US" dirty="0"/>
              <a:t>Securing Assets</a:t>
            </a:r>
            <a:endParaRPr lang="en-GB" dirty="0"/>
          </a:p>
        </p:txBody>
      </p:sp>
      <p:sp>
        <p:nvSpPr>
          <p:cNvPr id="5" name="Subtitle 4">
            <a:extLst>
              <a:ext uri="{FF2B5EF4-FFF2-40B4-BE49-F238E27FC236}">
                <a16:creationId xmlns:a16="http://schemas.microsoft.com/office/drawing/2014/main" id="{EDD6DAB3-1D5E-4F2D-9755-517CE480EFD9}"/>
              </a:ext>
            </a:extLst>
          </p:cNvPr>
          <p:cNvSpPr>
            <a:spLocks noGrp="1"/>
          </p:cNvSpPr>
          <p:nvPr>
            <p:ph type="subTitle" idx="1"/>
          </p:nvPr>
        </p:nvSpPr>
        <p:spPr/>
        <p:txBody>
          <a:bodyPr/>
          <a:lstStyle/>
          <a:p>
            <a:r>
              <a:rPr lang="en-US" dirty="0"/>
              <a:t>Understanding &amp; Identification</a:t>
            </a:r>
            <a:endParaRPr lang="en-GB" dirty="0"/>
          </a:p>
        </p:txBody>
      </p:sp>
      <p:sp>
        <p:nvSpPr>
          <p:cNvPr id="3" name="Slide Number Placeholder 2">
            <a:extLst>
              <a:ext uri="{FF2B5EF4-FFF2-40B4-BE49-F238E27FC236}">
                <a16:creationId xmlns:a16="http://schemas.microsoft.com/office/drawing/2014/main" id="{1A3430A2-E887-41BD-B64D-F2C319E1D00E}"/>
              </a:ext>
            </a:extLst>
          </p:cNvPr>
          <p:cNvSpPr>
            <a:spLocks noGrp="1"/>
          </p:cNvSpPr>
          <p:nvPr>
            <p:ph type="sldNum" sz="quarter" idx="4294967295"/>
          </p:nvPr>
        </p:nvSpPr>
        <p:spPr>
          <a:xfrm>
            <a:off x="8763000" y="6629400"/>
            <a:ext cx="381000" cy="168275"/>
          </a:xfrm>
        </p:spPr>
        <p:txBody>
          <a:bodyPr/>
          <a:lstStyle/>
          <a:p>
            <a:fld id="{2F6C268E-7CC2-4691-B094-21D7E6EC7F7F}" type="slidenum">
              <a:rPr lang="en-US" smtClean="0"/>
              <a:pPr/>
              <a:t>13</a:t>
            </a:fld>
            <a:endParaRPr lang="en-US" dirty="0"/>
          </a:p>
        </p:txBody>
      </p:sp>
    </p:spTree>
    <p:extLst>
      <p:ext uri="{BB962C8B-B14F-4D97-AF65-F5344CB8AC3E}">
        <p14:creationId xmlns:p14="http://schemas.microsoft.com/office/powerpoint/2010/main" val="3359347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title"/>
          </p:nvPr>
        </p:nvSpPr>
        <p:spPr>
          <a:xfrm>
            <a:off x="990600" y="44624"/>
            <a:ext cx="6858000" cy="571500"/>
          </a:xfrm>
        </p:spPr>
        <p:txBody>
          <a:bodyPr>
            <a:normAutofit fontScale="90000"/>
          </a:bodyPr>
          <a:lstStyle/>
          <a:p>
            <a:r>
              <a:rPr lang="en-US" dirty="0" err="1">
                <a:latin typeface="Bauhaus 93" panose="04030905020B02020C02" pitchFamily="82" charset="0"/>
                <a:cs typeface="Arial" charset="0"/>
              </a:rPr>
              <a:t>IPRism</a:t>
            </a:r>
            <a:r>
              <a:rPr lang="en-US" sz="2200" baseline="30000" dirty="0">
                <a:latin typeface="Monotype Corsiva" pitchFamily="66" charset="0"/>
                <a:cs typeface="Arial" charset="0"/>
              </a:rPr>
              <a:t>™</a:t>
            </a:r>
            <a:endParaRPr lang="en-IN" baseline="30000" dirty="0">
              <a:latin typeface="Monotype Corsiva" pitchFamily="66" charset="0"/>
              <a:cs typeface="Arial" charset="0"/>
            </a:endParaRPr>
          </a:p>
        </p:txBody>
      </p:sp>
      <p:pic>
        <p:nvPicPr>
          <p:cNvPr id="6151" name="Picture 2"/>
          <p:cNvPicPr>
            <a:picLocks noChangeAspect="1" noChangeArrowheads="1"/>
          </p:cNvPicPr>
          <p:nvPr/>
        </p:nvPicPr>
        <p:blipFill>
          <a:blip r:embed="rId2" cstate="print"/>
          <a:srcRect/>
          <a:stretch>
            <a:fillRect/>
          </a:stretch>
        </p:blipFill>
        <p:spPr bwMode="auto">
          <a:xfrm>
            <a:off x="115888" y="1676400"/>
            <a:ext cx="8951912" cy="3581400"/>
          </a:xfrm>
          <a:prstGeom prst="rect">
            <a:avLst/>
          </a:prstGeom>
          <a:noFill/>
          <a:ln w="9525">
            <a:noFill/>
            <a:miter lim="800000"/>
            <a:headEnd/>
            <a:tailEnd/>
          </a:ln>
        </p:spPr>
      </p:pic>
      <p:sp>
        <p:nvSpPr>
          <p:cNvPr id="8" name="Slide Number Placeholder 5"/>
          <p:cNvSpPr>
            <a:spLocks noGrp="1"/>
          </p:cNvSpPr>
          <p:nvPr>
            <p:ph type="sldNum" sz="quarter" idx="10"/>
          </p:nvPr>
        </p:nvSpPr>
        <p:spPr>
          <a:xfrm>
            <a:off x="8763000" y="6629400"/>
            <a:ext cx="304800" cy="168275"/>
          </a:xfrm>
          <a:prstGeom prst="rect">
            <a:avLst/>
          </a:prstGeom>
        </p:spPr>
        <p:txBody>
          <a:bodyPr/>
          <a:lstStyle>
            <a:lvl1pPr>
              <a:defRPr sz="800" b="1">
                <a:solidFill>
                  <a:srgbClr val="002060"/>
                </a:solidFill>
                <a:latin typeface="Monotype Corsiva" pitchFamily="66" charset="0"/>
              </a:defRPr>
            </a:lvl1pPr>
          </a:lstStyle>
          <a:p>
            <a:fld id="{2F6C268E-7CC2-4691-B094-21D7E6EC7F7F}" type="slidenum">
              <a:rPr lang="en-US" smtClean="0"/>
              <a:pPr/>
              <a:t>14</a:t>
            </a:fld>
            <a:endParaRPr lang="en-US" dirty="0"/>
          </a:p>
        </p:txBody>
      </p:sp>
    </p:spTree>
    <p:extLst>
      <p:ext uri="{BB962C8B-B14F-4D97-AF65-F5344CB8AC3E}">
        <p14:creationId xmlns:p14="http://schemas.microsoft.com/office/powerpoint/2010/main" val="157515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a:extLst>
              <a:ext uri="{FF2B5EF4-FFF2-40B4-BE49-F238E27FC236}">
                <a16:creationId xmlns:a16="http://schemas.microsoft.com/office/drawing/2014/main" id="{0C48917C-16A0-4AF2-BF50-1FB5AFC024C8}"/>
              </a:ext>
            </a:extLst>
          </p:cNvPr>
          <p:cNvSpPr>
            <a:spLocks noGrp="1" noChangeArrowheads="1"/>
          </p:cNvSpPr>
          <p:nvPr>
            <p:ph type="title"/>
          </p:nvPr>
        </p:nvSpPr>
        <p:spPr>
          <a:xfrm>
            <a:off x="451884" y="76200"/>
            <a:ext cx="8240232" cy="533400"/>
          </a:xfrm>
          <a:noFill/>
        </p:spPr>
        <p:txBody>
          <a:bodyPr/>
          <a:lstStyle/>
          <a:p>
            <a:pPr fontAlgn="ctr"/>
            <a:r>
              <a:rPr lang="en-US" altLang="en-US" sz="7200"/>
              <a:t>©</a:t>
            </a:r>
            <a:r>
              <a:rPr lang="en-US" altLang="en-US"/>
              <a:t>opyrights</a:t>
            </a:r>
          </a:p>
        </p:txBody>
      </p:sp>
      <p:sp>
        <p:nvSpPr>
          <p:cNvPr id="78854" name="Rectangle 3">
            <a:extLst>
              <a:ext uri="{FF2B5EF4-FFF2-40B4-BE49-F238E27FC236}">
                <a16:creationId xmlns:a16="http://schemas.microsoft.com/office/drawing/2014/main" id="{8C09F846-6339-420E-B3DA-692640E97A07}"/>
              </a:ext>
            </a:extLst>
          </p:cNvPr>
          <p:cNvSpPr>
            <a:spLocks noGrp="1" noChangeArrowheads="1"/>
          </p:cNvSpPr>
          <p:nvPr>
            <p:ph idx="1"/>
          </p:nvPr>
        </p:nvSpPr>
        <p:spPr>
          <a:xfrm>
            <a:off x="76200" y="990600"/>
            <a:ext cx="8991600" cy="5534744"/>
          </a:xfrm>
        </p:spPr>
        <p:txBody>
          <a:bodyPr>
            <a:normAutofit fontScale="47500" lnSpcReduction="20000"/>
          </a:bodyPr>
          <a:lstStyle/>
          <a:p>
            <a:pPr marL="0" indent="0">
              <a:buNone/>
            </a:pPr>
            <a:r>
              <a:rPr lang="en-GB" sz="4400" b="1" dirty="0">
                <a:solidFill>
                  <a:srgbClr val="002060"/>
                </a:solidFill>
              </a:rPr>
              <a:t>Copyrights apply to every production of the human spirit be it written, pictorial, sculptural, manuscript or oral, regardless of its value, importance or purpose and the mode or form of its expression</a:t>
            </a:r>
          </a:p>
          <a:p>
            <a:pPr marL="0" indent="0">
              <a:buNone/>
            </a:pPr>
            <a:endParaRPr lang="en-GB" dirty="0"/>
          </a:p>
          <a:p>
            <a:pPr marL="0" indent="0">
              <a:buNone/>
            </a:pPr>
            <a:r>
              <a:rPr lang="en-GB" sz="4200" dirty="0"/>
              <a:t>Law applicable to, among other works:</a:t>
            </a:r>
          </a:p>
          <a:p>
            <a:r>
              <a:rPr lang="en-GB" sz="4200" dirty="0"/>
              <a:t>books, archives, pamphlets, publications, printed material and other literary, scientific and artistic writings; </a:t>
            </a:r>
          </a:p>
          <a:p>
            <a:r>
              <a:rPr lang="en-GB" sz="4200" dirty="0"/>
              <a:t>lectures, addresses and other oral works; </a:t>
            </a:r>
          </a:p>
          <a:p>
            <a:r>
              <a:rPr lang="en-GB" sz="4200" dirty="0" err="1"/>
              <a:t>audiovisual</a:t>
            </a:r>
            <a:r>
              <a:rPr lang="en-GB" sz="4200" dirty="0"/>
              <a:t> works and photographs; </a:t>
            </a:r>
          </a:p>
          <a:p>
            <a:r>
              <a:rPr lang="en-GB" sz="4200" dirty="0"/>
              <a:t>musical compositions with or without words; </a:t>
            </a:r>
          </a:p>
          <a:p>
            <a:r>
              <a:rPr lang="en-GB" sz="4200" dirty="0"/>
              <a:t>dramatic or </a:t>
            </a:r>
            <a:r>
              <a:rPr lang="en-GB" sz="4200" dirty="0" err="1"/>
              <a:t>dramatico</a:t>
            </a:r>
            <a:r>
              <a:rPr lang="en-GB" sz="4200" dirty="0"/>
              <a:t>-musical works; </a:t>
            </a:r>
          </a:p>
          <a:p>
            <a:r>
              <a:rPr lang="en-GB" sz="4200" dirty="0"/>
              <a:t>choreographic works and pantomimes; </a:t>
            </a:r>
          </a:p>
          <a:p>
            <a:r>
              <a:rPr lang="en-GB" sz="4200" dirty="0"/>
              <a:t>drawings, sculpture, engraving, ornamentation, weaving and lithography; </a:t>
            </a:r>
          </a:p>
          <a:p>
            <a:r>
              <a:rPr lang="en-GB" sz="4200" dirty="0"/>
              <a:t>illustrations and drawings related to architecture; </a:t>
            </a:r>
          </a:p>
          <a:p>
            <a:r>
              <a:rPr lang="en-GB" sz="4200" dirty="0"/>
              <a:t>computer programs whatever their language and including preliminary work; </a:t>
            </a:r>
          </a:p>
          <a:p>
            <a:r>
              <a:rPr lang="en-GB" sz="4200" dirty="0"/>
              <a:t>maps, plans, sketches and three-dimensional works relative to geography, topography, architecture or science; </a:t>
            </a:r>
          </a:p>
          <a:p>
            <a:r>
              <a:rPr lang="en-GB" sz="4200" dirty="0"/>
              <a:t>any kind of plastic art work whether intended for industry or not</a:t>
            </a:r>
          </a:p>
        </p:txBody>
      </p:sp>
      <p:sp>
        <p:nvSpPr>
          <p:cNvPr id="35844" name="Slide Number Placeholder 5">
            <a:extLst>
              <a:ext uri="{FF2B5EF4-FFF2-40B4-BE49-F238E27FC236}">
                <a16:creationId xmlns:a16="http://schemas.microsoft.com/office/drawing/2014/main" id="{491946F4-9E4C-4DFB-BAA2-85A55924989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AD05B57-7478-46D8-9BEE-BBA4318A39BE}" type="slidenum">
              <a:rPr lang="en-US" altLang="en-US" sz="1000">
                <a:solidFill>
                  <a:srgbClr val="000066"/>
                </a:solidFill>
                <a:latin typeface="Monotype Corsiva" panose="03010101010201010101" pitchFamily="66" charset="0"/>
              </a:rPr>
              <a:pPr eaLnBrk="1" hangingPunct="1"/>
              <a:t>15</a:t>
            </a:fld>
            <a:endParaRPr lang="en-US" altLang="en-US" sz="1000">
              <a:solidFill>
                <a:srgbClr val="000066"/>
              </a:solidFill>
              <a:latin typeface="Monotype Corsiva" panose="03010101010201010101" pitchFamily="66" charset="0"/>
            </a:endParaRPr>
          </a:p>
        </p:txBody>
      </p:sp>
    </p:spTree>
    <p:extLst>
      <p:ext uri="{BB962C8B-B14F-4D97-AF65-F5344CB8AC3E}">
        <p14:creationId xmlns:p14="http://schemas.microsoft.com/office/powerpoint/2010/main" val="3682874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a:extLst>
              <a:ext uri="{FF2B5EF4-FFF2-40B4-BE49-F238E27FC236}">
                <a16:creationId xmlns:a16="http://schemas.microsoft.com/office/drawing/2014/main" id="{794826E2-D261-4D0A-8EF6-2698DE347961}"/>
              </a:ext>
            </a:extLst>
          </p:cNvPr>
          <p:cNvSpPr>
            <a:spLocks noGrp="1" noChangeArrowheads="1"/>
          </p:cNvSpPr>
          <p:nvPr>
            <p:ph type="title"/>
          </p:nvPr>
        </p:nvSpPr>
        <p:spPr/>
        <p:txBody>
          <a:bodyPr/>
          <a:lstStyle/>
          <a:p>
            <a:pPr fontAlgn="ctr"/>
            <a:r>
              <a:rPr lang="en-US" altLang="en-US" sz="4000"/>
              <a:t>T</a:t>
            </a:r>
            <a:r>
              <a:rPr lang="en-US" altLang="en-US" sz="7200"/>
              <a:t>®</a:t>
            </a:r>
            <a:r>
              <a:rPr lang="en-US" altLang="en-US" sz="4000"/>
              <a:t>ademarks</a:t>
            </a:r>
            <a:r>
              <a:rPr lang="en-US" altLang="en-US" sz="7200"/>
              <a:t>™</a:t>
            </a:r>
          </a:p>
        </p:txBody>
      </p:sp>
      <p:sp>
        <p:nvSpPr>
          <p:cNvPr id="37894" name="Rectangle 3">
            <a:extLst>
              <a:ext uri="{FF2B5EF4-FFF2-40B4-BE49-F238E27FC236}">
                <a16:creationId xmlns:a16="http://schemas.microsoft.com/office/drawing/2014/main" id="{27D85B06-9D3F-448C-B205-82C091E4FD98}"/>
              </a:ext>
            </a:extLst>
          </p:cNvPr>
          <p:cNvSpPr>
            <a:spLocks noGrp="1" noChangeArrowheads="1"/>
          </p:cNvSpPr>
          <p:nvPr>
            <p:ph idx="1"/>
          </p:nvPr>
        </p:nvSpPr>
        <p:spPr>
          <a:xfrm>
            <a:off x="76200" y="990600"/>
            <a:ext cx="6223992" cy="5461992"/>
          </a:xfrm>
        </p:spPr>
        <p:txBody>
          <a:bodyPr>
            <a:normAutofit lnSpcReduction="10000"/>
          </a:bodyPr>
          <a:lstStyle/>
          <a:p>
            <a:r>
              <a:rPr lang="en-GB" sz="2400" dirty="0"/>
              <a:t>Mark is any sign capable of being represented by a specific name or a form which is capable of distinguishing goods or services of one legal or natural person from those of other legal or natural person. </a:t>
            </a:r>
          </a:p>
          <a:p>
            <a:r>
              <a:rPr lang="en-GB" sz="2400" dirty="0"/>
              <a:t>Mark may consist, inter alias, of one of the following signs or of any combination of such signs: </a:t>
            </a:r>
          </a:p>
          <a:p>
            <a:pPr lvl="1"/>
            <a:r>
              <a:rPr lang="en-GB" sz="1800" dirty="0"/>
              <a:t>Names of all kinds such as personal names, pseudonyms, words, expressions, letters, descriptions, numerals and emblems</a:t>
            </a:r>
          </a:p>
          <a:p>
            <a:pPr lvl="1"/>
            <a:r>
              <a:rPr lang="en-GB" sz="1800" dirty="0"/>
              <a:t>Forms such as drawings including protruding designs, stamps, figures, the shape of goods or their packaging, </a:t>
            </a:r>
            <a:r>
              <a:rPr lang="en-GB" sz="1800" dirty="0" err="1"/>
              <a:t>colors</a:t>
            </a:r>
            <a:r>
              <a:rPr lang="en-GB" sz="1800" dirty="0"/>
              <a:t>, combinations or degradations of </a:t>
            </a:r>
            <a:r>
              <a:rPr lang="en-GB" sz="1800" dirty="0" err="1"/>
              <a:t>colors</a:t>
            </a:r>
            <a:r>
              <a:rPr lang="en-GB" sz="1800" dirty="0"/>
              <a:t>, and three-dimensional signs</a:t>
            </a:r>
          </a:p>
          <a:p>
            <a:pPr lvl="1"/>
            <a:r>
              <a:rPr lang="en-GB" sz="1800" dirty="0"/>
              <a:t>Audio signs such as sounds and musical phrases taste and scents</a:t>
            </a:r>
          </a:p>
        </p:txBody>
      </p:sp>
      <p:sp>
        <p:nvSpPr>
          <p:cNvPr id="7" name="Slide Number Placeholder 5">
            <a:extLst>
              <a:ext uri="{FF2B5EF4-FFF2-40B4-BE49-F238E27FC236}">
                <a16:creationId xmlns:a16="http://schemas.microsoft.com/office/drawing/2014/main" id="{21BB285B-A102-460B-851A-2DD6B438E7A7}"/>
              </a:ext>
            </a:extLst>
          </p:cNvPr>
          <p:cNvSpPr>
            <a:spLocks noGrp="1"/>
          </p:cNvSpPr>
          <p:nvPr>
            <p:ph type="sldNum" sz="quarter" idx="10"/>
          </p:nvPr>
        </p:nvSpPr>
        <p:spPr>
          <a:xfrm>
            <a:off x="8763000" y="6629400"/>
            <a:ext cx="304800" cy="168275"/>
          </a:xfrm>
          <a:prstGeom prst="rect">
            <a:avLst/>
          </a:prstGeom>
        </p:spPr>
        <p:txBody>
          <a:bodyPr/>
          <a:lstStyle>
            <a:lvl1pPr>
              <a:defRPr sz="800" b="1">
                <a:solidFill>
                  <a:srgbClr val="002060"/>
                </a:solidFill>
                <a:latin typeface="Monotype Corsiva" pitchFamily="66" charset="0"/>
              </a:defRPr>
            </a:lvl1pPr>
          </a:lstStyle>
          <a:p>
            <a:fld id="{2F6C268E-7CC2-4691-B094-21D7E6EC7F7F}" type="slidenum">
              <a:rPr lang="en-US" smtClean="0"/>
              <a:pPr/>
              <a:t>16</a:t>
            </a:fld>
            <a:endParaRPr lang="en-US" dirty="0"/>
          </a:p>
        </p:txBody>
      </p:sp>
      <p:pic>
        <p:nvPicPr>
          <p:cNvPr id="4" name="Picture 3">
            <a:extLst>
              <a:ext uri="{FF2B5EF4-FFF2-40B4-BE49-F238E27FC236}">
                <a16:creationId xmlns:a16="http://schemas.microsoft.com/office/drawing/2014/main" id="{12D7A22E-9A30-474A-93B4-24BF98E03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6412" y="2331811"/>
            <a:ext cx="1411896" cy="1296591"/>
          </a:xfrm>
          <a:prstGeom prst="rect">
            <a:avLst/>
          </a:prstGeom>
        </p:spPr>
      </p:pic>
      <p:pic>
        <p:nvPicPr>
          <p:cNvPr id="13" name="Picture 12">
            <a:extLst>
              <a:ext uri="{FF2B5EF4-FFF2-40B4-BE49-F238E27FC236}">
                <a16:creationId xmlns:a16="http://schemas.microsoft.com/office/drawing/2014/main" id="{9B2D7F53-31B5-4327-9BAE-6A0893C58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730" y="5104656"/>
            <a:ext cx="1077261" cy="1350720"/>
          </a:xfrm>
          <a:prstGeom prst="rect">
            <a:avLst/>
          </a:prstGeom>
        </p:spPr>
      </p:pic>
      <p:pic>
        <p:nvPicPr>
          <p:cNvPr id="17" name="Picture 16">
            <a:extLst>
              <a:ext uri="{FF2B5EF4-FFF2-40B4-BE49-F238E27FC236}">
                <a16:creationId xmlns:a16="http://schemas.microsoft.com/office/drawing/2014/main" id="{802ED5BF-7767-4F43-839F-3561811944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1052736"/>
            <a:ext cx="2016224" cy="1065605"/>
          </a:xfrm>
          <a:prstGeom prst="rect">
            <a:avLst/>
          </a:prstGeom>
        </p:spPr>
      </p:pic>
      <p:pic>
        <p:nvPicPr>
          <p:cNvPr id="19" name="Picture 18">
            <a:extLst>
              <a:ext uri="{FF2B5EF4-FFF2-40B4-BE49-F238E27FC236}">
                <a16:creationId xmlns:a16="http://schemas.microsoft.com/office/drawing/2014/main" id="{8822A696-16F2-4157-91AD-C7B3ED6F17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756" t="22925" r="17468" b="17469"/>
          <a:stretch/>
        </p:blipFill>
        <p:spPr>
          <a:xfrm>
            <a:off x="7064327" y="3725575"/>
            <a:ext cx="1496067" cy="1296591"/>
          </a:xfrm>
          <a:prstGeom prst="rect">
            <a:avLst/>
          </a:prstGeom>
        </p:spPr>
      </p:pic>
    </p:spTree>
    <p:extLst>
      <p:ext uri="{BB962C8B-B14F-4D97-AF65-F5344CB8AC3E}">
        <p14:creationId xmlns:p14="http://schemas.microsoft.com/office/powerpoint/2010/main" val="3511177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61CC4-373E-4808-A9CE-180749BDCC5A}"/>
              </a:ext>
            </a:extLst>
          </p:cNvPr>
          <p:cNvSpPr>
            <a:spLocks noGrp="1"/>
          </p:cNvSpPr>
          <p:nvPr>
            <p:ph type="title"/>
          </p:nvPr>
        </p:nvSpPr>
        <p:spPr/>
        <p:txBody>
          <a:bodyPr/>
          <a:lstStyle/>
          <a:p>
            <a:r>
              <a:rPr lang="en-US" dirty="0"/>
              <a:t>Types of Trademarks</a:t>
            </a:r>
            <a:endParaRPr lang="en-GB" dirty="0"/>
          </a:p>
        </p:txBody>
      </p:sp>
      <p:sp>
        <p:nvSpPr>
          <p:cNvPr id="3" name="Content Placeholder 2">
            <a:extLst>
              <a:ext uri="{FF2B5EF4-FFF2-40B4-BE49-F238E27FC236}">
                <a16:creationId xmlns:a16="http://schemas.microsoft.com/office/drawing/2014/main" id="{06650B68-464F-4A65-BFA5-0689BF8CFC98}"/>
              </a:ext>
            </a:extLst>
          </p:cNvPr>
          <p:cNvSpPr>
            <a:spLocks noGrp="1"/>
          </p:cNvSpPr>
          <p:nvPr>
            <p:ph idx="1"/>
          </p:nvPr>
        </p:nvSpPr>
        <p:spPr/>
        <p:txBody>
          <a:bodyPr>
            <a:normAutofit fontScale="85000" lnSpcReduction="20000"/>
          </a:bodyPr>
          <a:lstStyle/>
          <a:p>
            <a:pPr marL="0" indent="0">
              <a:buNone/>
            </a:pPr>
            <a:r>
              <a:rPr lang="en-GB" dirty="0"/>
              <a:t>Collective Marks</a:t>
            </a:r>
          </a:p>
          <a:p>
            <a:r>
              <a:rPr lang="en-GB" dirty="0"/>
              <a:t>A sign used to distinguish the goods or services produced by the members of a cooperative, association, or union</a:t>
            </a:r>
          </a:p>
          <a:p>
            <a:pPr marL="0" indent="0">
              <a:buNone/>
            </a:pPr>
            <a:r>
              <a:rPr lang="en-GB" dirty="0"/>
              <a:t>Certification Marks</a:t>
            </a:r>
          </a:p>
          <a:p>
            <a:r>
              <a:rPr lang="en-GB" dirty="0"/>
              <a:t>Any mark used by a natural person or a legal entity with authorization from the proprietor of the mark and under his control, to indicate that the goods or services for which it is used are certified by the proprietor in respect of origin, quality, mode of manufacture, material, precision and other characteristics of the goods or services</a:t>
            </a:r>
          </a:p>
          <a:p>
            <a:pPr marL="0" indent="0">
              <a:buNone/>
            </a:pPr>
            <a:r>
              <a:rPr lang="en-GB" dirty="0"/>
              <a:t>Well-Known Marks</a:t>
            </a:r>
          </a:p>
          <a:p>
            <a:r>
              <a:rPr lang="en-GB" dirty="0"/>
              <a:t>A mark which has become reputable in that section of the public concerned by the goods or services to which the mark applies</a:t>
            </a:r>
          </a:p>
        </p:txBody>
      </p:sp>
      <p:sp>
        <p:nvSpPr>
          <p:cNvPr id="4" name="Slide Number Placeholder 3">
            <a:extLst>
              <a:ext uri="{FF2B5EF4-FFF2-40B4-BE49-F238E27FC236}">
                <a16:creationId xmlns:a16="http://schemas.microsoft.com/office/drawing/2014/main" id="{4F16F31B-F819-405F-B4CC-77E34152B13A}"/>
              </a:ext>
            </a:extLst>
          </p:cNvPr>
          <p:cNvSpPr>
            <a:spLocks noGrp="1"/>
          </p:cNvSpPr>
          <p:nvPr>
            <p:ph type="sldNum" sz="quarter" idx="10"/>
          </p:nvPr>
        </p:nvSpPr>
        <p:spPr/>
        <p:txBody>
          <a:bodyPr/>
          <a:lstStyle/>
          <a:p>
            <a:fld id="{2F6C268E-7CC2-4691-B094-21D7E6EC7F7F}" type="slidenum">
              <a:rPr lang="en-US" smtClean="0"/>
              <a:pPr/>
              <a:t>17</a:t>
            </a:fld>
            <a:endParaRPr lang="en-US" dirty="0"/>
          </a:p>
        </p:txBody>
      </p:sp>
    </p:spTree>
    <p:extLst>
      <p:ext uri="{BB962C8B-B14F-4D97-AF65-F5344CB8AC3E}">
        <p14:creationId xmlns:p14="http://schemas.microsoft.com/office/powerpoint/2010/main" val="1186812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MCj04315320000[1]">
            <a:extLst>
              <a:ext uri="{FF2B5EF4-FFF2-40B4-BE49-F238E27FC236}">
                <a16:creationId xmlns:a16="http://schemas.microsoft.com/office/drawing/2014/main" id="{A174BE99-B412-4889-857E-E0B65D079D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28938" y="928688"/>
            <a:ext cx="2286000" cy="2286000"/>
          </a:xfrm>
          <a:noFill/>
        </p:spPr>
      </p:pic>
      <p:sp>
        <p:nvSpPr>
          <p:cNvPr id="43011" name="Rectangle 2">
            <a:extLst>
              <a:ext uri="{FF2B5EF4-FFF2-40B4-BE49-F238E27FC236}">
                <a16:creationId xmlns:a16="http://schemas.microsoft.com/office/drawing/2014/main" id="{DB7BC85B-9C9D-468D-A716-F81AEFF6FFCE}"/>
              </a:ext>
            </a:extLst>
          </p:cNvPr>
          <p:cNvSpPr>
            <a:spLocks noGrp="1" noChangeArrowheads="1"/>
          </p:cNvSpPr>
          <p:nvPr>
            <p:ph type="title"/>
          </p:nvPr>
        </p:nvSpPr>
        <p:spPr>
          <a:xfrm>
            <a:off x="457200" y="71438"/>
            <a:ext cx="8229600" cy="571500"/>
          </a:xfrm>
          <a:noFill/>
        </p:spPr>
        <p:txBody>
          <a:bodyPr/>
          <a:lstStyle/>
          <a:p>
            <a:r>
              <a:rPr lang="en-US" altLang="en-US"/>
              <a:t>Geographic Indications</a:t>
            </a:r>
          </a:p>
        </p:txBody>
      </p:sp>
      <p:sp>
        <p:nvSpPr>
          <p:cNvPr id="43015" name="Rectangle 3">
            <a:extLst>
              <a:ext uri="{FF2B5EF4-FFF2-40B4-BE49-F238E27FC236}">
                <a16:creationId xmlns:a16="http://schemas.microsoft.com/office/drawing/2014/main" id="{1963552F-5D55-439A-9813-3B0DBC3ED3D0}"/>
              </a:ext>
            </a:extLst>
          </p:cNvPr>
          <p:cNvSpPr>
            <a:spLocks noGrp="1" noChangeArrowheads="1"/>
          </p:cNvSpPr>
          <p:nvPr>
            <p:ph type="body" sz="half" idx="4294967295"/>
          </p:nvPr>
        </p:nvSpPr>
        <p:spPr>
          <a:xfrm>
            <a:off x="176213" y="3243263"/>
            <a:ext cx="8610600" cy="2971800"/>
          </a:xfrm>
          <a:noFill/>
        </p:spPr>
        <p:txBody>
          <a:bodyPr>
            <a:normAutofit fontScale="92500" lnSpcReduction="10000"/>
          </a:bodyPr>
          <a:lstStyle/>
          <a:p>
            <a:r>
              <a:rPr lang="en-GB" dirty="0"/>
              <a:t>Geographical indication… [</a:t>
            </a:r>
            <a:r>
              <a:rPr lang="en-GB" dirty="0" err="1"/>
              <a:t>i</a:t>
            </a:r>
            <a:r>
              <a:rPr lang="en-GB" dirty="0"/>
              <a:t>]s used to describe a product originating in a region, specific place or country, and which possesses </a:t>
            </a:r>
            <a:r>
              <a:rPr lang="en-GB" b="1" dirty="0">
                <a:solidFill>
                  <a:srgbClr val="C00000"/>
                </a:solidFill>
              </a:rPr>
              <a:t>a specific quality, reputation or other characteristics attributable to that geographical origin</a:t>
            </a:r>
            <a:r>
              <a:rPr lang="en-GB" dirty="0"/>
              <a:t> and, and the production and/or processing and/or preparation of which take place in that defined geographical area. </a:t>
            </a:r>
          </a:p>
        </p:txBody>
      </p:sp>
      <p:sp>
        <p:nvSpPr>
          <p:cNvPr id="9" name="Slide Number Placeholder 3">
            <a:extLst>
              <a:ext uri="{FF2B5EF4-FFF2-40B4-BE49-F238E27FC236}">
                <a16:creationId xmlns:a16="http://schemas.microsoft.com/office/drawing/2014/main" id="{6C006F01-EC55-4EEA-9649-066B223232D0}"/>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18</a:t>
            </a:fld>
            <a:endParaRPr lang="en-US" dirty="0"/>
          </a:p>
        </p:txBody>
      </p:sp>
    </p:spTree>
    <p:extLst>
      <p:ext uri="{BB962C8B-B14F-4D97-AF65-F5344CB8AC3E}">
        <p14:creationId xmlns:p14="http://schemas.microsoft.com/office/powerpoint/2010/main" val="1922808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3277A91C-B6AF-43BF-A7DB-89A2987BAD1B}"/>
              </a:ext>
            </a:extLst>
          </p:cNvPr>
          <p:cNvSpPr>
            <a:spLocks noGrp="1" noChangeArrowheads="1"/>
          </p:cNvSpPr>
          <p:nvPr>
            <p:ph idx="1"/>
          </p:nvPr>
        </p:nvSpPr>
        <p:spPr>
          <a:xfrm>
            <a:off x="251520" y="836712"/>
            <a:ext cx="8784976" cy="3076952"/>
          </a:xfrm>
        </p:spPr>
        <p:txBody>
          <a:bodyPr>
            <a:normAutofit/>
          </a:bodyPr>
          <a:lstStyle/>
          <a:p>
            <a:pPr marL="0" indent="0">
              <a:buNone/>
            </a:pPr>
            <a:r>
              <a:rPr lang="en-GB" dirty="0"/>
              <a:t>Any pattern or configuration of lines or </a:t>
            </a:r>
            <a:r>
              <a:rPr lang="en-GB" dirty="0" err="1"/>
              <a:t>colors</a:t>
            </a:r>
            <a:r>
              <a:rPr lang="en-GB" dirty="0"/>
              <a:t>, and any shape or form whether connected to lines or </a:t>
            </a:r>
            <a:r>
              <a:rPr lang="en-GB" dirty="0" err="1"/>
              <a:t>colors</a:t>
            </a:r>
            <a:r>
              <a:rPr lang="en-GB" dirty="0"/>
              <a:t> or not, which may be used in an industry or handicraft trade, manually or mechanically, including textile designs, provided that such configuration or shape gives the industrial commodity or handicraft a special aspect</a:t>
            </a:r>
          </a:p>
        </p:txBody>
      </p:sp>
      <p:sp>
        <p:nvSpPr>
          <p:cNvPr id="44035" name="Rectangle 2">
            <a:extLst>
              <a:ext uri="{FF2B5EF4-FFF2-40B4-BE49-F238E27FC236}">
                <a16:creationId xmlns:a16="http://schemas.microsoft.com/office/drawing/2014/main" id="{EA80FDB6-07F9-4DF3-A747-C02E7F04D098}"/>
              </a:ext>
            </a:extLst>
          </p:cNvPr>
          <p:cNvSpPr>
            <a:spLocks noGrp="1" noChangeArrowheads="1"/>
          </p:cNvSpPr>
          <p:nvPr>
            <p:ph type="title"/>
          </p:nvPr>
        </p:nvSpPr>
        <p:spPr>
          <a:xfrm>
            <a:off x="457200" y="71438"/>
            <a:ext cx="8229600" cy="571500"/>
          </a:xfrm>
        </p:spPr>
        <p:txBody>
          <a:bodyPr/>
          <a:lstStyle/>
          <a:p>
            <a:r>
              <a:rPr lang="en-US" altLang="en-US" dirty="0"/>
              <a:t>Industrial Drawing or Design</a:t>
            </a:r>
          </a:p>
        </p:txBody>
      </p:sp>
      <p:sp>
        <p:nvSpPr>
          <p:cNvPr id="2" name="Rectangle 1">
            <a:extLst>
              <a:ext uri="{FF2B5EF4-FFF2-40B4-BE49-F238E27FC236}">
                <a16:creationId xmlns:a16="http://schemas.microsoft.com/office/drawing/2014/main" id="{8C6F2F06-965F-448A-AF8E-B909E9B2883F}"/>
              </a:ext>
            </a:extLst>
          </p:cNvPr>
          <p:cNvSpPr/>
          <p:nvPr/>
        </p:nvSpPr>
        <p:spPr>
          <a:xfrm>
            <a:off x="179512" y="3645024"/>
            <a:ext cx="8784976" cy="1200329"/>
          </a:xfrm>
          <a:prstGeom prst="rect">
            <a:avLst/>
          </a:prstGeom>
          <a:solidFill>
            <a:schemeClr val="accent1">
              <a:lumMod val="75000"/>
            </a:schemeClr>
          </a:solidFill>
        </p:spPr>
        <p:txBody>
          <a:bodyPr wrap="square">
            <a:spAutoFit/>
          </a:bodyPr>
          <a:lstStyle/>
          <a:p>
            <a:r>
              <a:rPr lang="en-GB" sz="2400" dirty="0">
                <a:solidFill>
                  <a:srgbClr val="FFFFCC"/>
                </a:solidFill>
                <a:latin typeface="Times New Roman" panose="02020603050405020304" pitchFamily="18" charset="0"/>
              </a:rPr>
              <a:t>To register a design or drawing, it has to be </a:t>
            </a:r>
            <a:r>
              <a:rPr lang="en-GB" sz="2400" b="1" dirty="0">
                <a:solidFill>
                  <a:srgbClr val="FFFFCC"/>
                </a:solidFill>
                <a:latin typeface="Times New Roman" panose="02020603050405020304" pitchFamily="18" charset="0"/>
              </a:rPr>
              <a:t>NEW</a:t>
            </a:r>
            <a:r>
              <a:rPr lang="en-GB" sz="2400" dirty="0">
                <a:solidFill>
                  <a:srgbClr val="FFFFCC"/>
                </a:solidFill>
                <a:latin typeface="Times New Roman" panose="02020603050405020304" pitchFamily="18" charset="0"/>
              </a:rPr>
              <a:t> and has external features that give such drawing or design an </a:t>
            </a:r>
            <a:r>
              <a:rPr lang="en-GB" sz="2400" b="1" dirty="0">
                <a:solidFill>
                  <a:srgbClr val="FFFFCC"/>
                </a:solidFill>
                <a:latin typeface="Times New Roman" panose="02020603050405020304" pitchFamily="18" charset="0"/>
              </a:rPr>
              <a:t>INDIVIDUAL CHARACTER</a:t>
            </a:r>
            <a:endParaRPr lang="en-GB" sz="2400" dirty="0">
              <a:solidFill>
                <a:srgbClr val="FFFFCC"/>
              </a:solidFill>
              <a:effectLst/>
              <a:latin typeface="Times New Roman" panose="02020603050405020304" pitchFamily="18" charset="0"/>
            </a:endParaRPr>
          </a:p>
        </p:txBody>
      </p:sp>
      <p:sp>
        <p:nvSpPr>
          <p:cNvPr id="3" name="Rectangle 2">
            <a:extLst>
              <a:ext uri="{FF2B5EF4-FFF2-40B4-BE49-F238E27FC236}">
                <a16:creationId xmlns:a16="http://schemas.microsoft.com/office/drawing/2014/main" id="{9E1CAFA4-33A5-45EA-9C86-9585B92DCDCD}"/>
              </a:ext>
            </a:extLst>
          </p:cNvPr>
          <p:cNvSpPr/>
          <p:nvPr/>
        </p:nvSpPr>
        <p:spPr>
          <a:xfrm>
            <a:off x="147288" y="5097958"/>
            <a:ext cx="4136680" cy="830997"/>
          </a:xfrm>
          <a:prstGeom prst="rect">
            <a:avLst/>
          </a:prstGeom>
          <a:solidFill>
            <a:srgbClr val="003300"/>
          </a:solidFill>
        </p:spPr>
        <p:txBody>
          <a:bodyPr wrap="square">
            <a:spAutoFit/>
          </a:bodyPr>
          <a:lstStyle/>
          <a:p>
            <a:r>
              <a:rPr lang="en-GB" sz="1600" dirty="0">
                <a:solidFill>
                  <a:srgbClr val="FFCCFF"/>
                </a:solidFill>
                <a:latin typeface="Times New Roman" panose="02020603050405020304" pitchFamily="18" charset="0"/>
              </a:rPr>
              <a:t>NEW: if it has not been made available to the public in any manner whatsoever, or concretely used or published</a:t>
            </a:r>
            <a:endParaRPr lang="en-GB" sz="1600" dirty="0">
              <a:solidFill>
                <a:srgbClr val="FFCCFF"/>
              </a:solidFill>
              <a:effectLst/>
              <a:latin typeface="Times New Roman" panose="02020603050405020304" pitchFamily="18" charset="0"/>
            </a:endParaRPr>
          </a:p>
        </p:txBody>
      </p:sp>
      <p:sp>
        <p:nvSpPr>
          <p:cNvPr id="4" name="Rectangle 3">
            <a:extLst>
              <a:ext uri="{FF2B5EF4-FFF2-40B4-BE49-F238E27FC236}">
                <a16:creationId xmlns:a16="http://schemas.microsoft.com/office/drawing/2014/main" id="{515378D7-3D4C-4F27-9D90-8A124BF24AB2}"/>
              </a:ext>
            </a:extLst>
          </p:cNvPr>
          <p:cNvSpPr/>
          <p:nvPr/>
        </p:nvSpPr>
        <p:spPr>
          <a:xfrm>
            <a:off x="4355976" y="5013176"/>
            <a:ext cx="4680520" cy="1077218"/>
          </a:xfrm>
          <a:prstGeom prst="rect">
            <a:avLst/>
          </a:prstGeom>
          <a:solidFill>
            <a:srgbClr val="003300"/>
          </a:solidFill>
        </p:spPr>
        <p:txBody>
          <a:bodyPr wrap="square">
            <a:spAutoFit/>
          </a:bodyPr>
          <a:lstStyle/>
          <a:p>
            <a:r>
              <a:rPr lang="en-GB" sz="1600" dirty="0">
                <a:solidFill>
                  <a:srgbClr val="FFFFCC"/>
                </a:solidFill>
                <a:latin typeface="Times New Roman" panose="02020603050405020304" pitchFamily="18" charset="0"/>
              </a:rPr>
              <a:t>INDIVIDUAL CHARACTER: if the overall </a:t>
            </a:r>
          </a:p>
          <a:p>
            <a:r>
              <a:rPr lang="en-GB" sz="1600" dirty="0">
                <a:solidFill>
                  <a:srgbClr val="FFFFCC"/>
                </a:solidFill>
                <a:latin typeface="Times New Roman" panose="02020603050405020304" pitchFamily="18" charset="0"/>
              </a:rPr>
              <a:t>impression… [d]</a:t>
            </a:r>
            <a:r>
              <a:rPr lang="en-GB" sz="1600" dirty="0" err="1">
                <a:solidFill>
                  <a:srgbClr val="FFFFCC"/>
                </a:solidFill>
                <a:latin typeface="Times New Roman" panose="02020603050405020304" pitchFamily="18" charset="0"/>
              </a:rPr>
              <a:t>iffers</a:t>
            </a:r>
            <a:r>
              <a:rPr lang="en-GB" sz="1600" dirty="0">
                <a:solidFill>
                  <a:srgbClr val="FFFFCC"/>
                </a:solidFill>
                <a:latin typeface="Times New Roman" panose="02020603050405020304" pitchFamily="18" charset="0"/>
              </a:rPr>
              <a:t> from the overall impression produced by a drawing or design which has been made available to the public… [e]</a:t>
            </a:r>
            <a:r>
              <a:rPr lang="en-GB" sz="1600" dirty="0" err="1">
                <a:solidFill>
                  <a:srgbClr val="FFFFCC"/>
                </a:solidFill>
                <a:latin typeface="Times New Roman" panose="02020603050405020304" pitchFamily="18" charset="0"/>
              </a:rPr>
              <a:t>arlier</a:t>
            </a:r>
            <a:endParaRPr lang="en-GB" sz="1600" dirty="0">
              <a:solidFill>
                <a:srgbClr val="FFFFCC"/>
              </a:solidFill>
              <a:effectLst/>
              <a:latin typeface="Times New Roman" panose="02020603050405020304" pitchFamily="18" charset="0"/>
            </a:endParaRPr>
          </a:p>
        </p:txBody>
      </p:sp>
      <p:sp>
        <p:nvSpPr>
          <p:cNvPr id="15" name="Slide Number Placeholder 3">
            <a:extLst>
              <a:ext uri="{FF2B5EF4-FFF2-40B4-BE49-F238E27FC236}">
                <a16:creationId xmlns:a16="http://schemas.microsoft.com/office/drawing/2014/main" id="{0D5F1CF1-4463-4BA0-B993-78F48DA3567E}"/>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19</a:t>
            </a:fld>
            <a:endParaRPr lang="en-US" dirty="0"/>
          </a:p>
        </p:txBody>
      </p:sp>
    </p:spTree>
    <p:extLst>
      <p:ext uri="{BB962C8B-B14F-4D97-AF65-F5344CB8AC3E}">
        <p14:creationId xmlns:p14="http://schemas.microsoft.com/office/powerpoint/2010/main" val="306737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19F751-9D00-47EB-B211-1DBDB9ABB1B2}"/>
              </a:ext>
            </a:extLst>
          </p:cNvPr>
          <p:cNvSpPr>
            <a:spLocks noGrp="1"/>
          </p:cNvSpPr>
          <p:nvPr>
            <p:ph type="ctrTitle"/>
          </p:nvPr>
        </p:nvSpPr>
        <p:spPr/>
        <p:txBody>
          <a:bodyPr/>
          <a:lstStyle/>
          <a:p>
            <a:r>
              <a:rPr lang="en-US" dirty="0"/>
              <a:t>Strategy</a:t>
            </a:r>
            <a:endParaRPr lang="en-GB" dirty="0"/>
          </a:p>
        </p:txBody>
      </p:sp>
      <p:sp>
        <p:nvSpPr>
          <p:cNvPr id="6" name="Subtitle 5">
            <a:extLst>
              <a:ext uri="{FF2B5EF4-FFF2-40B4-BE49-F238E27FC236}">
                <a16:creationId xmlns:a16="http://schemas.microsoft.com/office/drawing/2014/main" id="{88716AFE-65FD-4A6C-9B57-32D604704F0A}"/>
              </a:ext>
            </a:extLst>
          </p:cNvPr>
          <p:cNvSpPr>
            <a:spLocks noGrp="1"/>
          </p:cNvSpPr>
          <p:nvPr>
            <p:ph type="subTitle" idx="1"/>
          </p:nvPr>
        </p:nvSpPr>
        <p:spPr/>
        <p:txBody>
          <a:bodyPr/>
          <a:lstStyle/>
          <a:p>
            <a:r>
              <a:rPr lang="en-US" dirty="0"/>
              <a:t>Business &amp; Competition</a:t>
            </a:r>
            <a:endParaRPr lang="en-GB" dirty="0"/>
          </a:p>
        </p:txBody>
      </p:sp>
    </p:spTree>
    <p:extLst>
      <p:ext uri="{BB962C8B-B14F-4D97-AF65-F5344CB8AC3E}">
        <p14:creationId xmlns:p14="http://schemas.microsoft.com/office/powerpoint/2010/main" val="319589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2">
            <a:extLst>
              <a:ext uri="{FF2B5EF4-FFF2-40B4-BE49-F238E27FC236}">
                <a16:creationId xmlns:a16="http://schemas.microsoft.com/office/drawing/2014/main" id="{76A21E78-2C15-45EA-A430-C7A980D257CA}"/>
              </a:ext>
            </a:extLst>
          </p:cNvPr>
          <p:cNvSpPr>
            <a:spLocks noGrp="1" noChangeArrowheads="1"/>
          </p:cNvSpPr>
          <p:nvPr>
            <p:ph type="title"/>
          </p:nvPr>
        </p:nvSpPr>
        <p:spPr>
          <a:xfrm>
            <a:off x="457200" y="71438"/>
            <a:ext cx="8229600" cy="571500"/>
          </a:xfrm>
          <a:noFill/>
        </p:spPr>
        <p:txBody>
          <a:bodyPr/>
          <a:lstStyle/>
          <a:p>
            <a:r>
              <a:rPr lang="en-US" altLang="en-US"/>
              <a:t>Patents</a:t>
            </a:r>
          </a:p>
        </p:txBody>
      </p:sp>
      <p:sp>
        <p:nvSpPr>
          <p:cNvPr id="66563" name="Rectangle 3">
            <a:extLst>
              <a:ext uri="{FF2B5EF4-FFF2-40B4-BE49-F238E27FC236}">
                <a16:creationId xmlns:a16="http://schemas.microsoft.com/office/drawing/2014/main" id="{E0B04C07-5D73-4E20-9C11-C0A0E647EF1D}"/>
              </a:ext>
            </a:extLst>
          </p:cNvPr>
          <p:cNvSpPr>
            <a:spLocks noGrp="1" noChangeArrowheads="1"/>
          </p:cNvSpPr>
          <p:nvPr>
            <p:ph type="body" sz="half" idx="1"/>
          </p:nvPr>
        </p:nvSpPr>
        <p:spPr>
          <a:xfrm>
            <a:off x="152400" y="1219200"/>
            <a:ext cx="8812088" cy="4525963"/>
          </a:xfrm>
        </p:spPr>
        <p:txBody>
          <a:bodyPr>
            <a:normAutofit fontScale="70000" lnSpcReduction="20000"/>
          </a:bodyPr>
          <a:lstStyle/>
          <a:p>
            <a:pPr marL="0" indent="0">
              <a:buNone/>
            </a:pPr>
            <a:r>
              <a:rPr lang="en-GB" dirty="0"/>
              <a:t>A patent shall be issued for each invention related to:</a:t>
            </a:r>
          </a:p>
          <a:p>
            <a:r>
              <a:rPr lang="en-GB" dirty="0"/>
              <a:t>A new industrial product </a:t>
            </a:r>
          </a:p>
          <a:p>
            <a:r>
              <a:rPr lang="en-GB" dirty="0"/>
              <a:t>new method that leads to the production of a new industrial product or a known industrial result</a:t>
            </a:r>
          </a:p>
          <a:p>
            <a:r>
              <a:rPr lang="en-GB" dirty="0"/>
              <a:t>Every Novel application of a known industrial method or means</a:t>
            </a:r>
          </a:p>
          <a:p>
            <a:r>
              <a:rPr lang="en-GB" dirty="0"/>
              <a:t>A new group of known methods or means</a:t>
            </a:r>
          </a:p>
          <a:p>
            <a:r>
              <a:rPr lang="en-GB" dirty="0"/>
              <a:t>Final or intermediate topography of a semi conductor</a:t>
            </a:r>
          </a:p>
          <a:p>
            <a:r>
              <a:rPr lang="en-GB" dirty="0"/>
              <a:t>Micro Organisms</a:t>
            </a:r>
          </a:p>
          <a:p>
            <a:r>
              <a:rPr lang="en-GB" dirty="0"/>
              <a:t>Novel or discovered plant products provided that it complies with all the following conditions: </a:t>
            </a:r>
          </a:p>
          <a:p>
            <a:pPr lvl="1"/>
            <a:r>
              <a:rPr lang="en-GB" dirty="0"/>
              <a:t>Distinguished from all previously known varieties by a rarely changeable specific and important advantage; or by several advantages that collectively form a Novel plant variety</a:t>
            </a:r>
          </a:p>
          <a:p>
            <a:pPr lvl="1"/>
            <a:r>
              <a:rPr lang="en-GB" dirty="0"/>
              <a:t>Homogeneity of advantages</a:t>
            </a:r>
          </a:p>
          <a:p>
            <a:pPr lvl="1"/>
            <a:r>
              <a:rPr lang="en-GB" dirty="0"/>
              <a:t>Stability i.e. by the end of each production cycle it remains identical to its first definition</a:t>
            </a:r>
          </a:p>
          <a:p>
            <a:pPr>
              <a:buFont typeface="Arial" charset="0"/>
              <a:buChar char="•"/>
              <a:defRPr/>
            </a:pPr>
            <a:endParaRPr lang="en-US" sz="2400" dirty="0">
              <a:ea typeface="+mn-ea"/>
            </a:endParaRPr>
          </a:p>
        </p:txBody>
      </p:sp>
      <p:sp>
        <p:nvSpPr>
          <p:cNvPr id="8" name="Slide Number Placeholder 3">
            <a:extLst>
              <a:ext uri="{FF2B5EF4-FFF2-40B4-BE49-F238E27FC236}">
                <a16:creationId xmlns:a16="http://schemas.microsoft.com/office/drawing/2014/main" id="{F09D96E3-C11F-4210-901A-A00EAF54AFA0}"/>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20</a:t>
            </a:fld>
            <a:endParaRPr lang="en-US" dirty="0"/>
          </a:p>
        </p:txBody>
      </p:sp>
    </p:spTree>
    <p:extLst>
      <p:ext uri="{BB962C8B-B14F-4D97-AF65-F5344CB8AC3E}">
        <p14:creationId xmlns:p14="http://schemas.microsoft.com/office/powerpoint/2010/main" val="2663728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9B3E59C5-9AC8-44E9-B6DD-09F98E79360E}"/>
              </a:ext>
            </a:extLst>
          </p:cNvPr>
          <p:cNvSpPr>
            <a:spLocks noGrp="1" noChangeArrowheads="1"/>
          </p:cNvSpPr>
          <p:nvPr>
            <p:ph type="title"/>
          </p:nvPr>
        </p:nvSpPr>
        <p:spPr/>
        <p:txBody>
          <a:bodyPr/>
          <a:lstStyle/>
          <a:p>
            <a:r>
              <a:rPr lang="en-US" altLang="en-US"/>
              <a:t>Trade Secrets</a:t>
            </a:r>
          </a:p>
        </p:txBody>
      </p:sp>
      <p:pic>
        <p:nvPicPr>
          <p:cNvPr id="115714" name="Picture 2" descr="MPj03877520000[1]">
            <a:extLst>
              <a:ext uri="{FF2B5EF4-FFF2-40B4-BE49-F238E27FC236}">
                <a16:creationId xmlns:a16="http://schemas.microsoft.com/office/drawing/2014/main" id="{DC9F5F0B-CCB2-440F-9CD1-C579C64FE1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040271" y="1022959"/>
            <a:ext cx="3657600" cy="2609088"/>
          </a:xfrm>
          <a:noFill/>
        </p:spPr>
      </p:pic>
      <p:sp>
        <p:nvSpPr>
          <p:cNvPr id="41991" name="Rectangle 4">
            <a:extLst>
              <a:ext uri="{FF2B5EF4-FFF2-40B4-BE49-F238E27FC236}">
                <a16:creationId xmlns:a16="http://schemas.microsoft.com/office/drawing/2014/main" id="{35E8D4B7-993C-4349-A696-B2C01063BC05}"/>
              </a:ext>
            </a:extLst>
          </p:cNvPr>
          <p:cNvSpPr>
            <a:spLocks noGrp="1" noChangeArrowheads="1"/>
          </p:cNvSpPr>
          <p:nvPr>
            <p:ph type="body" sz="half" idx="4294967295"/>
          </p:nvPr>
        </p:nvSpPr>
        <p:spPr>
          <a:xfrm>
            <a:off x="0" y="1143000"/>
            <a:ext cx="4800600" cy="4724400"/>
          </a:xfrm>
        </p:spPr>
        <p:txBody>
          <a:bodyPr>
            <a:normAutofit lnSpcReduction="10000"/>
          </a:bodyPr>
          <a:lstStyle/>
          <a:p>
            <a:pPr>
              <a:lnSpc>
                <a:spcPct val="80000"/>
              </a:lnSpc>
            </a:pPr>
            <a:r>
              <a:rPr lang="en-US" altLang="en-US" sz="2400">
                <a:solidFill>
                  <a:srgbClr val="000066"/>
                </a:solidFill>
              </a:rPr>
              <a:t>Some sort of information that:</a:t>
            </a:r>
          </a:p>
          <a:p>
            <a:pPr lvl="1">
              <a:lnSpc>
                <a:spcPct val="80000"/>
              </a:lnSpc>
            </a:pPr>
            <a:r>
              <a:rPr lang="en-US" altLang="en-US" sz="2000">
                <a:solidFill>
                  <a:srgbClr val="000066"/>
                </a:solidFill>
              </a:rPr>
              <a:t>is not generally known to the relevant portion of the public</a:t>
            </a:r>
          </a:p>
          <a:p>
            <a:pPr lvl="1">
              <a:lnSpc>
                <a:spcPct val="80000"/>
              </a:lnSpc>
            </a:pPr>
            <a:r>
              <a:rPr lang="en-US" altLang="en-US" sz="2000">
                <a:solidFill>
                  <a:srgbClr val="000066"/>
                </a:solidFill>
              </a:rPr>
              <a:t>is the subject of reasonable efforts to maintain its secrecy </a:t>
            </a:r>
          </a:p>
          <a:p>
            <a:pPr lvl="1">
              <a:lnSpc>
                <a:spcPct val="80000"/>
              </a:lnSpc>
            </a:pPr>
            <a:r>
              <a:rPr lang="en-US" altLang="en-US" sz="2000">
                <a:solidFill>
                  <a:srgbClr val="000066"/>
                </a:solidFill>
              </a:rPr>
              <a:t>confers some sort of economic benefit on its holder</a:t>
            </a:r>
          </a:p>
          <a:p>
            <a:pPr lvl="1">
              <a:lnSpc>
                <a:spcPct val="80000"/>
              </a:lnSpc>
            </a:pPr>
            <a:r>
              <a:rPr lang="en-US" altLang="en-US" sz="2000">
                <a:solidFill>
                  <a:srgbClr val="000066"/>
                </a:solidFill>
              </a:rPr>
              <a:t>may be used to obtain an advantage over competitors or customers</a:t>
            </a:r>
          </a:p>
          <a:p>
            <a:pPr>
              <a:lnSpc>
                <a:spcPct val="80000"/>
              </a:lnSpc>
            </a:pPr>
            <a:r>
              <a:rPr lang="en-US" altLang="en-US" sz="2400">
                <a:solidFill>
                  <a:srgbClr val="000066"/>
                </a:solidFill>
              </a:rPr>
              <a:t>May be a </a:t>
            </a:r>
          </a:p>
          <a:p>
            <a:pPr lvl="1">
              <a:lnSpc>
                <a:spcPct val="80000"/>
              </a:lnSpc>
            </a:pPr>
            <a:r>
              <a:rPr lang="en-US" altLang="en-US" sz="2000">
                <a:solidFill>
                  <a:srgbClr val="000066"/>
                </a:solidFill>
              </a:rPr>
              <a:t>formula</a:t>
            </a:r>
          </a:p>
          <a:p>
            <a:pPr lvl="1">
              <a:lnSpc>
                <a:spcPct val="80000"/>
              </a:lnSpc>
            </a:pPr>
            <a:r>
              <a:rPr lang="en-US" altLang="en-US" sz="2000">
                <a:solidFill>
                  <a:srgbClr val="000066"/>
                </a:solidFill>
              </a:rPr>
              <a:t>practice</a:t>
            </a:r>
          </a:p>
          <a:p>
            <a:pPr lvl="1">
              <a:lnSpc>
                <a:spcPct val="80000"/>
              </a:lnSpc>
            </a:pPr>
            <a:r>
              <a:rPr lang="en-US" altLang="en-US" sz="2000">
                <a:solidFill>
                  <a:srgbClr val="000066"/>
                </a:solidFill>
              </a:rPr>
              <a:t>process</a:t>
            </a:r>
          </a:p>
          <a:p>
            <a:pPr lvl="1">
              <a:lnSpc>
                <a:spcPct val="80000"/>
              </a:lnSpc>
            </a:pPr>
            <a:r>
              <a:rPr lang="en-US" altLang="en-US" sz="2000">
                <a:solidFill>
                  <a:srgbClr val="000066"/>
                </a:solidFill>
              </a:rPr>
              <a:t>design</a:t>
            </a:r>
          </a:p>
          <a:p>
            <a:pPr lvl="1">
              <a:lnSpc>
                <a:spcPct val="80000"/>
              </a:lnSpc>
            </a:pPr>
            <a:r>
              <a:rPr lang="en-US" altLang="en-US" sz="2000">
                <a:solidFill>
                  <a:srgbClr val="000066"/>
                </a:solidFill>
              </a:rPr>
              <a:t>instrument</a:t>
            </a:r>
          </a:p>
          <a:p>
            <a:pPr lvl="1">
              <a:lnSpc>
                <a:spcPct val="80000"/>
              </a:lnSpc>
            </a:pPr>
            <a:r>
              <a:rPr lang="en-US" altLang="en-US" sz="2000">
                <a:solidFill>
                  <a:srgbClr val="000066"/>
                </a:solidFill>
              </a:rPr>
              <a:t>pattern</a:t>
            </a:r>
          </a:p>
          <a:p>
            <a:pPr lvl="1">
              <a:lnSpc>
                <a:spcPct val="80000"/>
              </a:lnSpc>
            </a:pPr>
            <a:r>
              <a:rPr lang="en-US" altLang="en-US" sz="2000">
                <a:solidFill>
                  <a:srgbClr val="000066"/>
                </a:solidFill>
              </a:rPr>
              <a:t>compilation of information</a:t>
            </a:r>
          </a:p>
        </p:txBody>
      </p:sp>
      <p:sp>
        <p:nvSpPr>
          <p:cNvPr id="115717" name="Text Box 5">
            <a:extLst>
              <a:ext uri="{FF2B5EF4-FFF2-40B4-BE49-F238E27FC236}">
                <a16:creationId xmlns:a16="http://schemas.microsoft.com/office/drawing/2014/main" id="{63817416-EDC1-4575-8685-E0A354A422B8}"/>
              </a:ext>
            </a:extLst>
          </p:cNvPr>
          <p:cNvSpPr txBox="1">
            <a:spLocks noChangeArrowheads="1"/>
          </p:cNvSpPr>
          <p:nvPr/>
        </p:nvSpPr>
        <p:spPr bwMode="auto">
          <a:xfrm>
            <a:off x="3886200" y="4191000"/>
            <a:ext cx="5105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r>
              <a:rPr lang="en-US" altLang="en-US">
                <a:solidFill>
                  <a:srgbClr val="663300"/>
                </a:solidFill>
              </a:rPr>
              <a:t>A significant difference between trade secret and other forms of IP is that a trade secret is protected without disclosure of the secret</a:t>
            </a:r>
            <a:endParaRPr lang="en-US" altLang="en-US"/>
          </a:p>
        </p:txBody>
      </p:sp>
      <p:sp>
        <p:nvSpPr>
          <p:cNvPr id="10" name="Slide Number Placeholder 3">
            <a:extLst>
              <a:ext uri="{FF2B5EF4-FFF2-40B4-BE49-F238E27FC236}">
                <a16:creationId xmlns:a16="http://schemas.microsoft.com/office/drawing/2014/main" id="{B985370F-B270-4C23-B0C8-A98EAD8AE56A}"/>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21</a:t>
            </a:fld>
            <a:endParaRPr lang="en-US" dirty="0"/>
          </a:p>
        </p:txBody>
      </p:sp>
    </p:spTree>
    <p:extLst>
      <p:ext uri="{BB962C8B-B14F-4D97-AF65-F5344CB8AC3E}">
        <p14:creationId xmlns:p14="http://schemas.microsoft.com/office/powerpoint/2010/main" val="2415892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6" name="Rectangle 16"/>
          <p:cNvSpPr>
            <a:spLocks noChangeArrowheads="1"/>
          </p:cNvSpPr>
          <p:nvPr/>
        </p:nvSpPr>
        <p:spPr bwMode="auto">
          <a:xfrm>
            <a:off x="152400" y="2514600"/>
            <a:ext cx="8763000" cy="20574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sz="1800"/>
          </a:p>
        </p:txBody>
      </p:sp>
      <p:sp>
        <p:nvSpPr>
          <p:cNvPr id="107535" name="Rectangle 15"/>
          <p:cNvSpPr>
            <a:spLocks noChangeArrowheads="1"/>
          </p:cNvSpPr>
          <p:nvPr/>
        </p:nvSpPr>
        <p:spPr bwMode="auto">
          <a:xfrm>
            <a:off x="152400" y="2514600"/>
            <a:ext cx="4648200" cy="20574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sz="1800"/>
          </a:p>
        </p:txBody>
      </p:sp>
      <p:sp>
        <p:nvSpPr>
          <p:cNvPr id="25" name="Rectangle 14"/>
          <p:cNvSpPr>
            <a:spLocks noChangeArrowheads="1"/>
          </p:cNvSpPr>
          <p:nvPr/>
        </p:nvSpPr>
        <p:spPr bwMode="auto">
          <a:xfrm>
            <a:off x="152400" y="2514600"/>
            <a:ext cx="1066800" cy="20574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sz="1800"/>
          </a:p>
        </p:txBody>
      </p:sp>
      <p:sp>
        <p:nvSpPr>
          <p:cNvPr id="107534" name="Rectangle 14"/>
          <p:cNvSpPr>
            <a:spLocks noChangeArrowheads="1"/>
          </p:cNvSpPr>
          <p:nvPr/>
        </p:nvSpPr>
        <p:spPr bwMode="auto">
          <a:xfrm>
            <a:off x="152400" y="2514600"/>
            <a:ext cx="1828800" cy="20574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sz="1800"/>
          </a:p>
        </p:txBody>
      </p:sp>
      <p:sp>
        <p:nvSpPr>
          <p:cNvPr id="107533" name="Line 13"/>
          <p:cNvSpPr>
            <a:spLocks noChangeShapeType="1"/>
          </p:cNvSpPr>
          <p:nvPr/>
        </p:nvSpPr>
        <p:spPr bwMode="auto">
          <a:xfrm>
            <a:off x="762000" y="4572000"/>
            <a:ext cx="8153400" cy="0"/>
          </a:xfrm>
          <a:prstGeom prst="line">
            <a:avLst/>
          </a:prstGeom>
          <a:noFill/>
          <a:ln w="76200">
            <a:solidFill>
              <a:srgbClr val="CC99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07539" name="Line 19"/>
          <p:cNvSpPr>
            <a:spLocks noChangeShapeType="1"/>
          </p:cNvSpPr>
          <p:nvPr/>
        </p:nvSpPr>
        <p:spPr bwMode="auto">
          <a:xfrm>
            <a:off x="762000" y="4572000"/>
            <a:ext cx="4038600" cy="0"/>
          </a:xfrm>
          <a:prstGeom prst="line">
            <a:avLst/>
          </a:prstGeom>
          <a:noFill/>
          <a:ln w="76200">
            <a:solidFill>
              <a:srgbClr val="66FF66"/>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0491" name="Rectangle 2"/>
          <p:cNvSpPr>
            <a:spLocks noGrp="1" noChangeArrowheads="1"/>
          </p:cNvSpPr>
          <p:nvPr>
            <p:ph type="title"/>
          </p:nvPr>
        </p:nvSpPr>
        <p:spPr>
          <a:xfrm>
            <a:off x="457200" y="116632"/>
            <a:ext cx="8229600" cy="576064"/>
          </a:xfrm>
        </p:spPr>
        <p:txBody>
          <a:bodyPr vert="horz" lIns="91440" tIns="45720" rIns="91440" bIns="45720" rtlCol="0" anchor="ctr">
            <a:noAutofit/>
          </a:bodyPr>
          <a:lstStyle/>
          <a:p>
            <a:r>
              <a:rPr lang="en-US" dirty="0"/>
              <a:t>Time Periods for Different Forms of IP*</a:t>
            </a:r>
          </a:p>
        </p:txBody>
      </p:sp>
      <p:sp>
        <p:nvSpPr>
          <p:cNvPr id="107524" name="Text Box 4"/>
          <p:cNvSpPr txBox="1">
            <a:spLocks noChangeArrowheads="1"/>
          </p:cNvSpPr>
          <p:nvPr/>
        </p:nvSpPr>
        <p:spPr bwMode="auto">
          <a:xfrm>
            <a:off x="1527665" y="2492896"/>
            <a:ext cx="452047" cy="1963999"/>
          </a:xfrm>
          <a:prstGeom prst="rect">
            <a:avLst/>
          </a:prstGeom>
          <a:noFill/>
          <a:ln w="9525">
            <a:noFill/>
            <a:miter lim="800000"/>
            <a:headEnd/>
            <a:tailEnd/>
          </a:ln>
        </p:spPr>
        <p:txBody>
          <a:bodyPr vert="wordArtVert" wrap="none">
            <a:spAutoFit/>
          </a:bodyPr>
          <a:lstStyle/>
          <a:p>
            <a:pPr>
              <a:defRPr/>
            </a:pPr>
            <a:r>
              <a:rPr lang="en-US" sz="1600" b="1" dirty="0">
                <a:solidFill>
                  <a:schemeClr val="accent2"/>
                </a:solidFill>
                <a:cs typeface="+mn-cs"/>
              </a:rPr>
              <a:t>Patents</a:t>
            </a:r>
          </a:p>
        </p:txBody>
      </p:sp>
      <p:sp>
        <p:nvSpPr>
          <p:cNvPr id="107526" name="Text Box 6"/>
          <p:cNvSpPr txBox="1">
            <a:spLocks noChangeArrowheads="1"/>
          </p:cNvSpPr>
          <p:nvPr/>
        </p:nvSpPr>
        <p:spPr bwMode="auto">
          <a:xfrm>
            <a:off x="2590800" y="3632200"/>
            <a:ext cx="1525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2000" b="1">
                <a:solidFill>
                  <a:schemeClr val="folHlink"/>
                </a:solidFill>
              </a:rPr>
              <a:t>Copyrights</a:t>
            </a:r>
          </a:p>
        </p:txBody>
      </p:sp>
      <p:sp>
        <p:nvSpPr>
          <p:cNvPr id="107528" name="Text Box 8"/>
          <p:cNvSpPr txBox="1">
            <a:spLocks noChangeArrowheads="1"/>
          </p:cNvSpPr>
          <p:nvPr/>
        </p:nvSpPr>
        <p:spPr bwMode="auto">
          <a:xfrm>
            <a:off x="5508104" y="3570288"/>
            <a:ext cx="26054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US" altLang="en-US" sz="2000" b="1" dirty="0">
                <a:solidFill>
                  <a:srgbClr val="CC9900"/>
                </a:solidFill>
              </a:rPr>
              <a:t>Trademarks,</a:t>
            </a:r>
          </a:p>
          <a:p>
            <a:pPr algn="ctr" eaLnBrk="1" hangingPunct="1"/>
            <a:r>
              <a:rPr lang="en-US" altLang="en-US" sz="2000" b="1" dirty="0">
                <a:solidFill>
                  <a:srgbClr val="CC9900"/>
                </a:solidFill>
              </a:rPr>
              <a:t>Trade Secrets &amp; GIs</a:t>
            </a:r>
          </a:p>
        </p:txBody>
      </p:sp>
      <p:sp>
        <p:nvSpPr>
          <p:cNvPr id="107529" name="Text Box 9"/>
          <p:cNvSpPr txBox="1">
            <a:spLocks noChangeArrowheads="1"/>
          </p:cNvSpPr>
          <p:nvPr/>
        </p:nvSpPr>
        <p:spPr bwMode="auto">
          <a:xfrm>
            <a:off x="1273039" y="2564904"/>
            <a:ext cx="418641" cy="2209800"/>
          </a:xfrm>
          <a:prstGeom prst="rect">
            <a:avLst/>
          </a:prstGeom>
          <a:noFill/>
          <a:ln w="9525">
            <a:noFill/>
            <a:miter lim="800000"/>
            <a:headEnd/>
            <a:tailEnd/>
          </a:ln>
        </p:spPr>
        <p:txBody>
          <a:bodyPr vert="wordArtVert">
            <a:spAutoFit/>
          </a:bodyPr>
          <a:lstStyle/>
          <a:p>
            <a:pPr>
              <a:defRPr/>
            </a:pPr>
            <a:r>
              <a:rPr lang="en-US" sz="1400" b="1" dirty="0">
                <a:solidFill>
                  <a:schemeClr val="accent2"/>
                </a:solidFill>
                <a:cs typeface="+mn-cs"/>
              </a:rPr>
              <a:t>20 years</a:t>
            </a:r>
          </a:p>
        </p:txBody>
      </p:sp>
      <p:sp>
        <p:nvSpPr>
          <p:cNvPr id="107530" name="Text Box 10"/>
          <p:cNvSpPr txBox="1">
            <a:spLocks noChangeArrowheads="1"/>
          </p:cNvSpPr>
          <p:nvPr/>
        </p:nvSpPr>
        <p:spPr bwMode="auto">
          <a:xfrm>
            <a:off x="2667000" y="3036888"/>
            <a:ext cx="14927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2000" b="1" dirty="0">
                <a:solidFill>
                  <a:schemeClr val="folHlink"/>
                </a:solidFill>
              </a:rPr>
              <a:t>50 y e a r s</a:t>
            </a:r>
          </a:p>
        </p:txBody>
      </p:sp>
      <p:sp>
        <p:nvSpPr>
          <p:cNvPr id="107531" name="Text Box 11"/>
          <p:cNvSpPr txBox="1">
            <a:spLocks noChangeArrowheads="1"/>
          </p:cNvSpPr>
          <p:nvPr/>
        </p:nvSpPr>
        <p:spPr bwMode="auto">
          <a:xfrm>
            <a:off x="6064250" y="3036888"/>
            <a:ext cx="1535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2000" b="1">
                <a:solidFill>
                  <a:srgbClr val="CC9900"/>
                </a:solidFill>
              </a:rPr>
              <a:t>F o r e v e r</a:t>
            </a:r>
          </a:p>
        </p:txBody>
      </p:sp>
      <p:sp>
        <p:nvSpPr>
          <p:cNvPr id="107538" name="Line 18"/>
          <p:cNvSpPr>
            <a:spLocks noChangeShapeType="1"/>
          </p:cNvSpPr>
          <p:nvPr/>
        </p:nvSpPr>
        <p:spPr bwMode="auto">
          <a:xfrm>
            <a:off x="152400" y="4572000"/>
            <a:ext cx="1828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07541" name="Line 21"/>
          <p:cNvSpPr>
            <a:spLocks noChangeShapeType="1"/>
          </p:cNvSpPr>
          <p:nvPr/>
        </p:nvSpPr>
        <p:spPr bwMode="auto">
          <a:xfrm>
            <a:off x="4800600" y="2514600"/>
            <a:ext cx="0" cy="2057400"/>
          </a:xfrm>
          <a:prstGeom prst="line">
            <a:avLst/>
          </a:prstGeom>
          <a:noFill/>
          <a:ln w="38100">
            <a:solidFill>
              <a:schemeClr val="folHlink"/>
            </a:solidFill>
            <a:prstDash val="dash"/>
            <a:round/>
            <a:headEnd/>
            <a:tailEnd/>
          </a:ln>
          <a:extLst>
            <a:ext uri="{909E8E84-426E-40DD-AFC4-6F175D3DCCD1}">
              <a14:hiddenFill xmlns:a14="http://schemas.microsoft.com/office/drawing/2010/main">
                <a:noFill/>
              </a14:hiddenFill>
            </a:ext>
          </a:extLst>
        </p:spPr>
        <p:txBody>
          <a:bodyPr/>
          <a:lstStyle/>
          <a:p>
            <a:endParaRPr lang="en-IN"/>
          </a:p>
        </p:txBody>
      </p:sp>
      <p:sp>
        <p:nvSpPr>
          <p:cNvPr id="107540" name="Line 20"/>
          <p:cNvSpPr>
            <a:spLocks noChangeShapeType="1"/>
          </p:cNvSpPr>
          <p:nvPr/>
        </p:nvSpPr>
        <p:spPr bwMode="auto">
          <a:xfrm>
            <a:off x="1981200" y="2514600"/>
            <a:ext cx="0" cy="2057400"/>
          </a:xfrm>
          <a:prstGeom prst="line">
            <a:avLst/>
          </a:prstGeom>
          <a:noFill/>
          <a:ln w="38100">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IN"/>
          </a:p>
        </p:txBody>
      </p:sp>
      <p:sp>
        <p:nvSpPr>
          <p:cNvPr id="21" name="Line 18"/>
          <p:cNvSpPr>
            <a:spLocks noChangeShapeType="1"/>
          </p:cNvSpPr>
          <p:nvPr/>
        </p:nvSpPr>
        <p:spPr bwMode="auto">
          <a:xfrm>
            <a:off x="152400" y="4572000"/>
            <a:ext cx="1079500" cy="0"/>
          </a:xfrm>
          <a:prstGeom prst="line">
            <a:avLst/>
          </a:prstGeom>
          <a:noFill/>
          <a:ln w="76200">
            <a:solidFill>
              <a:srgbClr val="CC0066"/>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2" name="Line 20"/>
          <p:cNvSpPr>
            <a:spLocks noChangeShapeType="1"/>
          </p:cNvSpPr>
          <p:nvPr/>
        </p:nvSpPr>
        <p:spPr bwMode="auto">
          <a:xfrm>
            <a:off x="1219200" y="2514600"/>
            <a:ext cx="0" cy="2057400"/>
          </a:xfrm>
          <a:prstGeom prst="line">
            <a:avLst/>
          </a:prstGeom>
          <a:noFill/>
          <a:ln w="38100">
            <a:solidFill>
              <a:srgbClr val="CC0066"/>
            </a:solidFill>
            <a:prstDash val="dash"/>
            <a:round/>
            <a:headEnd/>
            <a:tailEnd/>
          </a:ln>
          <a:extLst>
            <a:ext uri="{909E8E84-426E-40DD-AFC4-6F175D3DCCD1}">
              <a14:hiddenFill xmlns:a14="http://schemas.microsoft.com/office/drawing/2010/main">
                <a:noFill/>
              </a14:hiddenFill>
            </a:ext>
          </a:extLst>
        </p:spPr>
        <p:txBody>
          <a:bodyPr/>
          <a:lstStyle/>
          <a:p>
            <a:endParaRPr lang="en-IN"/>
          </a:p>
        </p:txBody>
      </p:sp>
      <p:sp>
        <p:nvSpPr>
          <p:cNvPr id="23" name="Text Box 6"/>
          <p:cNvSpPr txBox="1">
            <a:spLocks noChangeArrowheads="1"/>
          </p:cNvSpPr>
          <p:nvPr/>
        </p:nvSpPr>
        <p:spPr bwMode="auto">
          <a:xfrm>
            <a:off x="50800" y="2780928"/>
            <a:ext cx="1397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800" b="1" dirty="0">
                <a:solidFill>
                  <a:srgbClr val="CC0066"/>
                </a:solidFill>
              </a:rPr>
              <a:t>SICLD, Industrial Designs</a:t>
            </a:r>
          </a:p>
          <a:p>
            <a:pPr eaLnBrk="1" hangingPunct="1"/>
            <a:r>
              <a:rPr lang="en-US" altLang="en-US" sz="1800" b="1" dirty="0">
                <a:solidFill>
                  <a:srgbClr val="CC0066"/>
                </a:solidFill>
              </a:rPr>
              <a:t>&amp;</a:t>
            </a:r>
          </a:p>
          <a:p>
            <a:pPr eaLnBrk="1" hangingPunct="1"/>
            <a:r>
              <a:rPr lang="en-US" altLang="en-US" sz="1800" b="1" dirty="0">
                <a:solidFill>
                  <a:srgbClr val="CC0066"/>
                </a:solidFill>
              </a:rPr>
              <a:t>Plant Varieties</a:t>
            </a:r>
          </a:p>
        </p:txBody>
      </p:sp>
      <p:sp>
        <p:nvSpPr>
          <p:cNvPr id="24" name="Text Box 10"/>
          <p:cNvSpPr txBox="1">
            <a:spLocks noChangeArrowheads="1"/>
          </p:cNvSpPr>
          <p:nvPr/>
        </p:nvSpPr>
        <p:spPr bwMode="auto">
          <a:xfrm>
            <a:off x="76200" y="2492896"/>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800" b="1" dirty="0">
                <a:solidFill>
                  <a:srgbClr val="CC0066"/>
                </a:solidFill>
              </a:rPr>
              <a:t>1 5 years</a:t>
            </a:r>
          </a:p>
        </p:txBody>
      </p:sp>
      <p:sp>
        <p:nvSpPr>
          <p:cNvPr id="26" name="TextBox 25"/>
          <p:cNvSpPr txBox="1">
            <a:spLocks noChangeArrowheads="1"/>
          </p:cNvSpPr>
          <p:nvPr/>
        </p:nvSpPr>
        <p:spPr bwMode="auto">
          <a:xfrm>
            <a:off x="1644650" y="5864225"/>
            <a:ext cx="5213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100"/>
              <a:t>*: Maximum time. From the appropriate starting date &amp; upon proper maintenance</a:t>
            </a:r>
          </a:p>
        </p:txBody>
      </p:sp>
      <p:sp>
        <p:nvSpPr>
          <p:cNvPr id="3" name="Slide Number Placeholder 2"/>
          <p:cNvSpPr>
            <a:spLocks noGrp="1"/>
          </p:cNvSpPr>
          <p:nvPr>
            <p:ph type="sldNum" sz="quarter" idx="4"/>
          </p:nvPr>
        </p:nvSpPr>
        <p:spPr/>
        <p:txBody>
          <a:bodyPr/>
          <a:lstStyle/>
          <a:p>
            <a:fld id="{2F6C268E-7CC2-4691-B094-21D7E6EC7F7F}" type="slidenum">
              <a:rPr lang="en-US" smtClean="0"/>
              <a:pPr/>
              <a:t>22</a:t>
            </a:fld>
            <a:endParaRPr lang="en-US" dirty="0"/>
          </a:p>
        </p:txBody>
      </p:sp>
      <p:sp>
        <p:nvSpPr>
          <p:cNvPr id="27" name="Slide Number Placeholder 3">
            <a:extLst>
              <a:ext uri="{FF2B5EF4-FFF2-40B4-BE49-F238E27FC236}">
                <a16:creationId xmlns:a16="http://schemas.microsoft.com/office/drawing/2014/main" id="{DF32B2C6-9514-4918-9871-DEEF3A3E5417}"/>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22</a:t>
            </a:fld>
            <a:endParaRPr lang="en-US" dirty="0"/>
          </a:p>
        </p:txBody>
      </p:sp>
    </p:spTree>
    <p:extLst>
      <p:ext uri="{BB962C8B-B14F-4D97-AF65-F5344CB8AC3E}">
        <p14:creationId xmlns:p14="http://schemas.microsoft.com/office/powerpoint/2010/main" val="1598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Left)">
                                      <p:cBhvr>
                                        <p:cTn id="7" dur="1000"/>
                                        <p:tgtEl>
                                          <p:spTgt spid="23"/>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1000"/>
                                        <p:tgtEl>
                                          <p:spTgt spid="22"/>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lide(fromLeft)">
                                      <p:cBhvr>
                                        <p:cTn id="20" dur="1000"/>
                                        <p:tgtEl>
                                          <p:spTgt spid="2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nodeType="clickEffect">
                                  <p:stCondLst>
                                    <p:cond delay="0"/>
                                  </p:stCondLst>
                                  <p:childTnLst>
                                    <p:set>
                                      <p:cBhvr>
                                        <p:cTn id="24" dur="1" fill="hold">
                                          <p:stCondLst>
                                            <p:cond delay="0"/>
                                          </p:stCondLst>
                                        </p:cTn>
                                        <p:tgtEl>
                                          <p:spTgt spid="107524"/>
                                        </p:tgtEl>
                                        <p:attrNameLst>
                                          <p:attrName>style.visibility</p:attrName>
                                        </p:attrNameLst>
                                      </p:cBhvr>
                                      <p:to>
                                        <p:strVal val="visible"/>
                                      </p:to>
                                    </p:set>
                                    <p:animEffect transition="in" filter="slide(fromLeft)">
                                      <p:cBhvr>
                                        <p:cTn id="25" dur="1000"/>
                                        <p:tgtEl>
                                          <p:spTgt spid="107524"/>
                                        </p:tgtEl>
                                      </p:cBhvr>
                                    </p:animEffect>
                                  </p:childTnLst>
                                </p:cTn>
                              </p:par>
                            </p:childTnLst>
                          </p:cTn>
                        </p:par>
                        <p:par>
                          <p:cTn id="26" fill="hold" nodeType="afterGroup">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07534"/>
                                        </p:tgtEl>
                                        <p:attrNameLst>
                                          <p:attrName>style.visibility</p:attrName>
                                        </p:attrNameLst>
                                      </p:cBhvr>
                                      <p:to>
                                        <p:strVal val="visible"/>
                                      </p:to>
                                    </p:set>
                                    <p:animEffect transition="in" filter="wipe(left)">
                                      <p:cBhvr>
                                        <p:cTn id="29" dur="500"/>
                                        <p:tgtEl>
                                          <p:spTgt spid="10753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7538"/>
                                        </p:tgtEl>
                                        <p:attrNameLst>
                                          <p:attrName>style.visibility</p:attrName>
                                        </p:attrNameLst>
                                      </p:cBhvr>
                                      <p:to>
                                        <p:strVal val="visible"/>
                                      </p:to>
                                    </p:set>
                                    <p:animEffect transition="in" filter="wipe(left)">
                                      <p:cBhvr>
                                        <p:cTn id="32" dur="500"/>
                                        <p:tgtEl>
                                          <p:spTgt spid="10753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07540"/>
                                        </p:tgtEl>
                                        <p:attrNameLst>
                                          <p:attrName>style.visibility</p:attrName>
                                        </p:attrNameLst>
                                      </p:cBhvr>
                                      <p:to>
                                        <p:strVal val="visible"/>
                                      </p:to>
                                    </p:set>
                                    <p:animEffect transition="in" filter="wipe(up)">
                                      <p:cBhvr>
                                        <p:cTn id="35" dur="1000"/>
                                        <p:tgtEl>
                                          <p:spTgt spid="107540"/>
                                        </p:tgtEl>
                                      </p:cBhvr>
                                    </p:animEffect>
                                  </p:childTnLst>
                                </p:cTn>
                              </p:par>
                              <p:par>
                                <p:cTn id="36" presetID="12" presetClass="entr" presetSubtype="8" fill="hold" nodeType="withEffect">
                                  <p:stCondLst>
                                    <p:cond delay="0"/>
                                  </p:stCondLst>
                                  <p:childTnLst>
                                    <p:set>
                                      <p:cBhvr>
                                        <p:cTn id="37" dur="1" fill="hold">
                                          <p:stCondLst>
                                            <p:cond delay="0"/>
                                          </p:stCondLst>
                                        </p:cTn>
                                        <p:tgtEl>
                                          <p:spTgt spid="107529"/>
                                        </p:tgtEl>
                                        <p:attrNameLst>
                                          <p:attrName>style.visibility</p:attrName>
                                        </p:attrNameLst>
                                      </p:cBhvr>
                                      <p:to>
                                        <p:strVal val="visible"/>
                                      </p:to>
                                    </p:set>
                                    <p:animEffect transition="in" filter="slide(fromLeft)">
                                      <p:cBhvr>
                                        <p:cTn id="38" dur="1000"/>
                                        <p:tgtEl>
                                          <p:spTgt spid="10752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107526"/>
                                        </p:tgtEl>
                                        <p:attrNameLst>
                                          <p:attrName>style.visibility</p:attrName>
                                        </p:attrNameLst>
                                      </p:cBhvr>
                                      <p:to>
                                        <p:strVal val="visible"/>
                                      </p:to>
                                    </p:set>
                                    <p:animEffect transition="in" filter="slide(fromLeft)">
                                      <p:cBhvr>
                                        <p:cTn id="43" dur="1000"/>
                                        <p:tgtEl>
                                          <p:spTgt spid="107526"/>
                                        </p:tgtEl>
                                      </p:cBhvr>
                                    </p:animEffect>
                                  </p:childTnLst>
                                </p:cTn>
                              </p:par>
                            </p:childTnLst>
                          </p:cTn>
                        </p:par>
                        <p:par>
                          <p:cTn id="44" fill="hold" nodeType="afterGroup">
                            <p:stCondLst>
                              <p:cond delay="1000"/>
                            </p:stCondLst>
                            <p:childTnLst>
                              <p:par>
                                <p:cTn id="45" presetID="22" presetClass="entr" presetSubtype="8" fill="hold" grpId="0" nodeType="afterEffect">
                                  <p:stCondLst>
                                    <p:cond delay="1000"/>
                                  </p:stCondLst>
                                  <p:childTnLst>
                                    <p:set>
                                      <p:cBhvr>
                                        <p:cTn id="46" dur="1" fill="hold">
                                          <p:stCondLst>
                                            <p:cond delay="0"/>
                                          </p:stCondLst>
                                        </p:cTn>
                                        <p:tgtEl>
                                          <p:spTgt spid="107535"/>
                                        </p:tgtEl>
                                        <p:attrNameLst>
                                          <p:attrName>style.visibility</p:attrName>
                                        </p:attrNameLst>
                                      </p:cBhvr>
                                      <p:to>
                                        <p:strVal val="visible"/>
                                      </p:to>
                                    </p:set>
                                    <p:animEffect transition="in" filter="wipe(left)">
                                      <p:cBhvr>
                                        <p:cTn id="47" dur="500"/>
                                        <p:tgtEl>
                                          <p:spTgt spid="107535"/>
                                        </p:tgtEl>
                                      </p:cBhvr>
                                    </p:animEffect>
                                  </p:childTnLst>
                                </p:cTn>
                              </p:par>
                              <p:par>
                                <p:cTn id="48" presetID="22" presetClass="entr" presetSubtype="8" fill="hold" grpId="0" nodeType="withEffect">
                                  <p:stCondLst>
                                    <p:cond delay="1000"/>
                                  </p:stCondLst>
                                  <p:childTnLst>
                                    <p:set>
                                      <p:cBhvr>
                                        <p:cTn id="49" dur="1" fill="hold">
                                          <p:stCondLst>
                                            <p:cond delay="0"/>
                                          </p:stCondLst>
                                        </p:cTn>
                                        <p:tgtEl>
                                          <p:spTgt spid="107539"/>
                                        </p:tgtEl>
                                        <p:attrNameLst>
                                          <p:attrName>style.visibility</p:attrName>
                                        </p:attrNameLst>
                                      </p:cBhvr>
                                      <p:to>
                                        <p:strVal val="visible"/>
                                      </p:to>
                                    </p:set>
                                    <p:animEffect transition="in" filter="wipe(left)">
                                      <p:cBhvr>
                                        <p:cTn id="50" dur="500"/>
                                        <p:tgtEl>
                                          <p:spTgt spid="107539"/>
                                        </p:tgtEl>
                                      </p:cBhvr>
                                    </p:animEffect>
                                  </p:childTnLst>
                                </p:cTn>
                              </p:par>
                              <p:par>
                                <p:cTn id="51" presetID="22" presetClass="entr" presetSubtype="1" fill="hold" grpId="0" nodeType="withEffect">
                                  <p:stCondLst>
                                    <p:cond delay="1000"/>
                                  </p:stCondLst>
                                  <p:childTnLst>
                                    <p:set>
                                      <p:cBhvr>
                                        <p:cTn id="52" dur="1" fill="hold">
                                          <p:stCondLst>
                                            <p:cond delay="0"/>
                                          </p:stCondLst>
                                        </p:cTn>
                                        <p:tgtEl>
                                          <p:spTgt spid="107541"/>
                                        </p:tgtEl>
                                        <p:attrNameLst>
                                          <p:attrName>style.visibility</p:attrName>
                                        </p:attrNameLst>
                                      </p:cBhvr>
                                      <p:to>
                                        <p:strVal val="visible"/>
                                      </p:to>
                                    </p:set>
                                    <p:animEffect transition="in" filter="wipe(up)">
                                      <p:cBhvr>
                                        <p:cTn id="53" dur="1000"/>
                                        <p:tgtEl>
                                          <p:spTgt spid="107541"/>
                                        </p:tgtEl>
                                      </p:cBhvr>
                                    </p:animEffect>
                                  </p:childTnLst>
                                </p:cTn>
                              </p:par>
                              <p:par>
                                <p:cTn id="54" presetID="12" presetClass="entr" presetSubtype="8" fill="hold" grpId="0" nodeType="withEffect">
                                  <p:stCondLst>
                                    <p:cond delay="1000"/>
                                  </p:stCondLst>
                                  <p:childTnLst>
                                    <p:set>
                                      <p:cBhvr>
                                        <p:cTn id="55" dur="1" fill="hold">
                                          <p:stCondLst>
                                            <p:cond delay="0"/>
                                          </p:stCondLst>
                                        </p:cTn>
                                        <p:tgtEl>
                                          <p:spTgt spid="107530"/>
                                        </p:tgtEl>
                                        <p:attrNameLst>
                                          <p:attrName>style.visibility</p:attrName>
                                        </p:attrNameLst>
                                      </p:cBhvr>
                                      <p:to>
                                        <p:strVal val="visible"/>
                                      </p:to>
                                    </p:set>
                                    <p:animEffect transition="in" filter="slide(fromLeft)">
                                      <p:cBhvr>
                                        <p:cTn id="56" dur="1000"/>
                                        <p:tgtEl>
                                          <p:spTgt spid="10753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8" fill="hold" grpId="0" nodeType="clickEffect">
                                  <p:stCondLst>
                                    <p:cond delay="0"/>
                                  </p:stCondLst>
                                  <p:childTnLst>
                                    <p:set>
                                      <p:cBhvr>
                                        <p:cTn id="60" dur="1" fill="hold">
                                          <p:stCondLst>
                                            <p:cond delay="0"/>
                                          </p:stCondLst>
                                        </p:cTn>
                                        <p:tgtEl>
                                          <p:spTgt spid="107528"/>
                                        </p:tgtEl>
                                        <p:attrNameLst>
                                          <p:attrName>style.visibility</p:attrName>
                                        </p:attrNameLst>
                                      </p:cBhvr>
                                      <p:to>
                                        <p:strVal val="visible"/>
                                      </p:to>
                                    </p:set>
                                    <p:animEffect transition="in" filter="slide(fromLeft)">
                                      <p:cBhvr>
                                        <p:cTn id="61" dur="1000"/>
                                        <p:tgtEl>
                                          <p:spTgt spid="107528"/>
                                        </p:tgtEl>
                                      </p:cBhvr>
                                    </p:animEffect>
                                  </p:childTnLst>
                                </p:cTn>
                              </p:par>
                            </p:childTnLst>
                          </p:cTn>
                        </p:par>
                        <p:par>
                          <p:cTn id="62" fill="hold" nodeType="afterGroup">
                            <p:stCondLst>
                              <p:cond delay="1000"/>
                            </p:stCondLst>
                            <p:childTnLst>
                              <p:par>
                                <p:cTn id="63" presetID="22" presetClass="entr" presetSubtype="8" fill="hold" grpId="0" nodeType="afterEffect">
                                  <p:stCondLst>
                                    <p:cond delay="1000"/>
                                  </p:stCondLst>
                                  <p:childTnLst>
                                    <p:set>
                                      <p:cBhvr>
                                        <p:cTn id="64" dur="1" fill="hold">
                                          <p:stCondLst>
                                            <p:cond delay="0"/>
                                          </p:stCondLst>
                                        </p:cTn>
                                        <p:tgtEl>
                                          <p:spTgt spid="107536"/>
                                        </p:tgtEl>
                                        <p:attrNameLst>
                                          <p:attrName>style.visibility</p:attrName>
                                        </p:attrNameLst>
                                      </p:cBhvr>
                                      <p:to>
                                        <p:strVal val="visible"/>
                                      </p:to>
                                    </p:set>
                                    <p:animEffect transition="in" filter="wipe(left)">
                                      <p:cBhvr>
                                        <p:cTn id="65" dur="1000"/>
                                        <p:tgtEl>
                                          <p:spTgt spid="107536"/>
                                        </p:tgtEl>
                                      </p:cBhvr>
                                    </p:animEffect>
                                  </p:childTnLst>
                                </p:cTn>
                              </p:par>
                              <p:par>
                                <p:cTn id="66" presetID="22" presetClass="entr" presetSubtype="8" fill="hold" grpId="0" nodeType="withEffect">
                                  <p:stCondLst>
                                    <p:cond delay="1000"/>
                                  </p:stCondLst>
                                  <p:childTnLst>
                                    <p:set>
                                      <p:cBhvr>
                                        <p:cTn id="67" dur="1" fill="hold">
                                          <p:stCondLst>
                                            <p:cond delay="0"/>
                                          </p:stCondLst>
                                        </p:cTn>
                                        <p:tgtEl>
                                          <p:spTgt spid="107533"/>
                                        </p:tgtEl>
                                        <p:attrNameLst>
                                          <p:attrName>style.visibility</p:attrName>
                                        </p:attrNameLst>
                                      </p:cBhvr>
                                      <p:to>
                                        <p:strVal val="visible"/>
                                      </p:to>
                                    </p:set>
                                    <p:animEffect transition="in" filter="wipe(left)">
                                      <p:cBhvr>
                                        <p:cTn id="68" dur="1000"/>
                                        <p:tgtEl>
                                          <p:spTgt spid="107533"/>
                                        </p:tgtEl>
                                      </p:cBhvr>
                                    </p:animEffect>
                                  </p:childTnLst>
                                </p:cTn>
                              </p:par>
                              <p:par>
                                <p:cTn id="69" presetID="12" presetClass="entr" presetSubtype="8" fill="hold" grpId="0" nodeType="withEffect">
                                  <p:stCondLst>
                                    <p:cond delay="1000"/>
                                  </p:stCondLst>
                                  <p:childTnLst>
                                    <p:set>
                                      <p:cBhvr>
                                        <p:cTn id="70" dur="1" fill="hold">
                                          <p:stCondLst>
                                            <p:cond delay="0"/>
                                          </p:stCondLst>
                                        </p:cTn>
                                        <p:tgtEl>
                                          <p:spTgt spid="107531"/>
                                        </p:tgtEl>
                                        <p:attrNameLst>
                                          <p:attrName>style.visibility</p:attrName>
                                        </p:attrNameLst>
                                      </p:cBhvr>
                                      <p:to>
                                        <p:strVal val="visible"/>
                                      </p:to>
                                    </p:set>
                                    <p:animEffect transition="in" filter="slide(fromLeft)">
                                      <p:cBhvr>
                                        <p:cTn id="71" dur="1000"/>
                                        <p:tgtEl>
                                          <p:spTgt spid="107531"/>
                                        </p:tgtEl>
                                      </p:cBhvr>
                                    </p:animEffect>
                                  </p:childTnLst>
                                </p:cTn>
                              </p:par>
                            </p:childTnLst>
                          </p:cTn>
                        </p:par>
                        <p:par>
                          <p:cTn id="72" fill="hold" nodeType="afterGroup">
                            <p:stCondLst>
                              <p:cond delay="3000"/>
                            </p:stCondLst>
                            <p:childTnLst>
                              <p:par>
                                <p:cTn id="73" presetID="1" presetClass="entr" presetSubtype="0" fill="hold" grpId="0" nodeType="afterEffect">
                                  <p:stCondLst>
                                    <p:cond delay="100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6" grpId="0" animBg="1"/>
      <p:bldP spid="107535" grpId="0" animBg="1"/>
      <p:bldP spid="25" grpId="0" animBg="1"/>
      <p:bldP spid="107534" grpId="0" animBg="1"/>
      <p:bldP spid="107533" grpId="0" animBg="1"/>
      <p:bldP spid="107539" grpId="0" animBg="1"/>
      <p:bldP spid="107526" grpId="0"/>
      <p:bldP spid="107528" grpId="0"/>
      <p:bldP spid="107530" grpId="0"/>
      <p:bldP spid="107531" grpId="0"/>
      <p:bldP spid="107538" grpId="0" animBg="1"/>
      <p:bldP spid="107541" grpId="0" animBg="1"/>
      <p:bldP spid="107540" grpId="0" animBg="1"/>
      <p:bldP spid="21" grpId="0" animBg="1"/>
      <p:bldP spid="22" grpId="0" animBg="1"/>
      <p:bldP spid="23" grpId="0"/>
      <p:bldP spid="24"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D4C9F92B-BFE0-4AE1-AFA0-D784E90CDA09}"/>
              </a:ext>
            </a:extLst>
          </p:cNvPr>
          <p:cNvSpPr>
            <a:spLocks noGrp="1" noChangeArrowheads="1"/>
          </p:cNvSpPr>
          <p:nvPr>
            <p:ph type="title"/>
          </p:nvPr>
        </p:nvSpPr>
        <p:spPr>
          <a:noFill/>
          <a:ln>
            <a:noFill/>
            <a:miter lim="800000"/>
            <a:headEnd/>
            <a:tailEnd/>
          </a:ln>
        </p:spPr>
        <p:txBody>
          <a:bodyPr anchor="ctr"/>
          <a:lstStyle/>
          <a:p>
            <a:r>
              <a:rPr lang="en-US" altLang="en-US" sz="4000" b="1"/>
              <a:t>Intellectual Property Questions</a:t>
            </a:r>
          </a:p>
        </p:txBody>
      </p:sp>
      <p:sp>
        <p:nvSpPr>
          <p:cNvPr id="95235" name="Rectangle 3">
            <a:extLst>
              <a:ext uri="{FF2B5EF4-FFF2-40B4-BE49-F238E27FC236}">
                <a16:creationId xmlns:a16="http://schemas.microsoft.com/office/drawing/2014/main" id="{D1DF4E77-A586-40B7-8008-D8FBC52F7277}"/>
              </a:ext>
            </a:extLst>
          </p:cNvPr>
          <p:cNvSpPr>
            <a:spLocks noGrp="1" noChangeArrowheads="1"/>
          </p:cNvSpPr>
          <p:nvPr>
            <p:ph idx="1"/>
          </p:nvPr>
        </p:nvSpPr>
        <p:spPr>
          <a:noFill/>
          <a:ln>
            <a:noFill/>
            <a:miter lim="800000"/>
            <a:headEnd/>
            <a:tailEnd/>
          </a:ln>
        </p:spPr>
        <p:txBody>
          <a:bodyPr>
            <a:normAutofit/>
          </a:bodyPr>
          <a:lstStyle/>
          <a:p>
            <a:pPr algn="l"/>
            <a:r>
              <a:rPr lang="en-US" altLang="en-US" sz="2000" b="1" dirty="0"/>
              <a:t>Can the innovation be legally protected? For how long? </a:t>
            </a:r>
          </a:p>
          <a:p>
            <a:pPr algn="l"/>
            <a:r>
              <a:rPr lang="en-US" altLang="en-US" sz="2000" b="1" dirty="0"/>
              <a:t>How does one protect an innovation from imitators?</a:t>
            </a:r>
          </a:p>
          <a:p>
            <a:pPr algn="l"/>
            <a:r>
              <a:rPr lang="en-US" altLang="en-US" sz="2000" b="1" dirty="0"/>
              <a:t>How much will it cost?</a:t>
            </a:r>
          </a:p>
          <a:p>
            <a:pPr algn="l"/>
            <a:r>
              <a:rPr lang="en-US" altLang="en-US" sz="2000" b="1" dirty="0"/>
              <a:t>When to protect?</a:t>
            </a:r>
          </a:p>
          <a:p>
            <a:pPr algn="l"/>
            <a:r>
              <a:rPr lang="en-US" altLang="en-US" sz="2000" b="1" dirty="0" err="1"/>
              <a:t>Etc</a:t>
            </a:r>
            <a:r>
              <a:rPr lang="en-US" altLang="en-US" sz="2000" b="1" dirty="0"/>
              <a:t>…</a:t>
            </a:r>
          </a:p>
        </p:txBody>
      </p:sp>
      <p:sp>
        <p:nvSpPr>
          <p:cNvPr id="3" name="Rectangle: Rounded Corners 2">
            <a:extLst>
              <a:ext uri="{FF2B5EF4-FFF2-40B4-BE49-F238E27FC236}">
                <a16:creationId xmlns:a16="http://schemas.microsoft.com/office/drawing/2014/main" id="{37E697F2-209B-4AD2-8575-42FF216D84B8}"/>
              </a:ext>
            </a:extLst>
          </p:cNvPr>
          <p:cNvSpPr/>
          <p:nvPr/>
        </p:nvSpPr>
        <p:spPr>
          <a:xfrm>
            <a:off x="611560" y="3260289"/>
            <a:ext cx="792088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2800" b="1" dirty="0"/>
              <a:t>The answers are generally quite complicated and usually requires the assistance of someone who specializes in this line of work</a:t>
            </a:r>
          </a:p>
        </p:txBody>
      </p:sp>
      <p:sp>
        <p:nvSpPr>
          <p:cNvPr id="6" name="Slide Number Placeholder 3">
            <a:extLst>
              <a:ext uri="{FF2B5EF4-FFF2-40B4-BE49-F238E27FC236}">
                <a16:creationId xmlns:a16="http://schemas.microsoft.com/office/drawing/2014/main" id="{45DD10D7-339C-4A38-9CE4-8B204480A4A4}"/>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23</a:t>
            </a:fld>
            <a:endParaRPr lang="en-US" dirty="0"/>
          </a:p>
        </p:txBody>
      </p:sp>
    </p:spTree>
    <p:extLst>
      <p:ext uri="{BB962C8B-B14F-4D97-AF65-F5344CB8AC3E}">
        <p14:creationId xmlns:p14="http://schemas.microsoft.com/office/powerpoint/2010/main" val="789739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D58B50A-B98D-4962-9197-BF6E96DBF175}"/>
              </a:ext>
            </a:extLst>
          </p:cNvPr>
          <p:cNvSpPr>
            <a:spLocks noGrp="1" noChangeArrowheads="1"/>
          </p:cNvSpPr>
          <p:nvPr>
            <p:ph type="title"/>
          </p:nvPr>
        </p:nvSpPr>
        <p:spPr>
          <a:noFill/>
          <a:ln>
            <a:noFill/>
            <a:miter lim="800000"/>
            <a:headEnd/>
            <a:tailEnd/>
          </a:ln>
        </p:spPr>
        <p:txBody>
          <a:bodyPr/>
          <a:lstStyle/>
          <a:p>
            <a:r>
              <a:rPr lang="en-US" altLang="en-US" b="1" dirty="0">
                <a:solidFill>
                  <a:schemeClr val="tx1"/>
                </a:solidFill>
              </a:rPr>
              <a:t>Strategy on My Mind</a:t>
            </a:r>
          </a:p>
        </p:txBody>
      </p:sp>
      <p:sp>
        <p:nvSpPr>
          <p:cNvPr id="31747" name="Rectangle 3">
            <a:extLst>
              <a:ext uri="{FF2B5EF4-FFF2-40B4-BE49-F238E27FC236}">
                <a16:creationId xmlns:a16="http://schemas.microsoft.com/office/drawing/2014/main" id="{FABAAEBA-054D-4F1C-A1B4-DBC7C7C36526}"/>
              </a:ext>
            </a:extLst>
          </p:cNvPr>
          <p:cNvSpPr>
            <a:spLocks noGrp="1" noChangeArrowheads="1"/>
          </p:cNvSpPr>
          <p:nvPr>
            <p:ph idx="1"/>
          </p:nvPr>
        </p:nvSpPr>
        <p:spPr>
          <a:xfrm>
            <a:off x="76200" y="995917"/>
            <a:ext cx="8991600" cy="1136940"/>
          </a:xfrm>
          <a:noFill/>
          <a:ln>
            <a:noFill/>
            <a:miter lim="800000"/>
            <a:headEnd/>
            <a:tailEnd/>
          </a:ln>
        </p:spPr>
        <p:txBody>
          <a:bodyPr/>
          <a:lstStyle/>
          <a:p>
            <a:pPr marL="0" indent="0">
              <a:buNone/>
            </a:pPr>
            <a:r>
              <a:rPr lang="en-US" altLang="en-US" b="1" dirty="0">
                <a:solidFill>
                  <a:srgbClr val="002060"/>
                </a:solidFill>
              </a:rPr>
              <a:t>IP Strategy </a:t>
            </a:r>
            <a:r>
              <a:rPr lang="en-US" altLang="en-US" dirty="0"/>
              <a:t>should be an integral part of the overall business strategy of an Enterprise</a:t>
            </a:r>
          </a:p>
        </p:txBody>
      </p:sp>
      <p:sp>
        <p:nvSpPr>
          <p:cNvPr id="4" name="Slide Number Placeholder 3">
            <a:extLst>
              <a:ext uri="{FF2B5EF4-FFF2-40B4-BE49-F238E27FC236}">
                <a16:creationId xmlns:a16="http://schemas.microsoft.com/office/drawing/2014/main" id="{0C2D2CE2-36AA-4A25-92C1-6DEBCD2A57EB}"/>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24</a:t>
            </a:fld>
            <a:endParaRPr lang="en-US" dirty="0"/>
          </a:p>
        </p:txBody>
      </p:sp>
      <p:pic>
        <p:nvPicPr>
          <p:cNvPr id="3" name="Picture 2">
            <a:extLst>
              <a:ext uri="{FF2B5EF4-FFF2-40B4-BE49-F238E27FC236}">
                <a16:creationId xmlns:a16="http://schemas.microsoft.com/office/drawing/2014/main" id="{8F398908-DE31-4623-A317-E4735F46BA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75222" y="3645024"/>
            <a:ext cx="2592288" cy="2592288"/>
          </a:xfrm>
          <a:prstGeom prst="rect">
            <a:avLst/>
          </a:prstGeom>
        </p:spPr>
      </p:pic>
      <p:pic>
        <p:nvPicPr>
          <p:cNvPr id="6" name="Picture 5">
            <a:extLst>
              <a:ext uri="{FF2B5EF4-FFF2-40B4-BE49-F238E27FC236}">
                <a16:creationId xmlns:a16="http://schemas.microsoft.com/office/drawing/2014/main" id="{3FF67943-7411-4B4B-838A-082B6A951D2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89397" y="1700808"/>
            <a:ext cx="3228975" cy="2790825"/>
          </a:xfrm>
          <a:prstGeom prst="rect">
            <a:avLst/>
          </a:prstGeom>
        </p:spPr>
      </p:pic>
      <p:sp>
        <p:nvSpPr>
          <p:cNvPr id="7" name="TextBox 6">
            <a:extLst>
              <a:ext uri="{FF2B5EF4-FFF2-40B4-BE49-F238E27FC236}">
                <a16:creationId xmlns:a16="http://schemas.microsoft.com/office/drawing/2014/main" id="{D8AF9F9C-02FE-4432-988F-685391AB2FFB}"/>
              </a:ext>
            </a:extLst>
          </p:cNvPr>
          <p:cNvSpPr txBox="1"/>
          <p:nvPr/>
        </p:nvSpPr>
        <p:spPr>
          <a:xfrm>
            <a:off x="283326" y="2564904"/>
            <a:ext cx="4752528" cy="954107"/>
          </a:xfrm>
          <a:prstGeom prst="rect">
            <a:avLst/>
          </a:prstGeom>
          <a:solidFill>
            <a:schemeClr val="tx2">
              <a:lumMod val="40000"/>
              <a:lumOff val="60000"/>
            </a:schemeClr>
          </a:solidFill>
        </p:spPr>
        <p:txBody>
          <a:bodyPr wrap="square" rtlCol="0">
            <a:spAutoFit/>
          </a:bodyPr>
          <a:lstStyle/>
          <a:p>
            <a:r>
              <a:rPr lang="en-US" sz="2800" b="1" dirty="0">
                <a:solidFill>
                  <a:srgbClr val="FF0000"/>
                </a:solidFill>
              </a:rPr>
              <a:t>Ignore IP (yours’ &amp; other’s) at your own peril!!!</a:t>
            </a:r>
            <a:endParaRPr lang="en-GB" sz="2800" b="1" dirty="0">
              <a:solidFill>
                <a:srgbClr val="FF0000"/>
              </a:solidFill>
            </a:endParaRPr>
          </a:p>
        </p:txBody>
      </p:sp>
    </p:spTree>
    <p:extLst>
      <p:ext uri="{BB962C8B-B14F-4D97-AF65-F5344CB8AC3E}">
        <p14:creationId xmlns:p14="http://schemas.microsoft.com/office/powerpoint/2010/main" val="3442489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6834" name="AutoShape 2">
            <a:extLst>
              <a:ext uri="{FF2B5EF4-FFF2-40B4-BE49-F238E27FC236}">
                <a16:creationId xmlns:a16="http://schemas.microsoft.com/office/drawing/2014/main" id="{8D189E48-A025-49B6-A456-D06AEA484650}"/>
              </a:ext>
            </a:extLst>
          </p:cNvPr>
          <p:cNvSpPr>
            <a:spLocks noChangeArrowheads="1"/>
          </p:cNvSpPr>
          <p:nvPr/>
        </p:nvSpPr>
        <p:spPr bwMode="auto">
          <a:xfrm>
            <a:off x="2667000" y="2286000"/>
            <a:ext cx="2971800" cy="2955925"/>
          </a:xfrm>
          <a:prstGeom prst="rightArrow">
            <a:avLst>
              <a:gd name="adj1" fmla="val 48787"/>
              <a:gd name="adj2" fmla="val 38414"/>
            </a:avLst>
          </a:prstGeom>
          <a:gradFill rotWithShape="0">
            <a:gsLst>
              <a:gs pos="0">
                <a:schemeClr val="bg1">
                  <a:alpha val="50000"/>
                </a:schemeClr>
              </a:gs>
              <a:gs pos="100000">
                <a:srgbClr val="4F94D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IN" altLang="en-US"/>
          </a:p>
        </p:txBody>
      </p:sp>
      <p:sp>
        <p:nvSpPr>
          <p:cNvPr id="124931" name="Rectangle 3">
            <a:extLst>
              <a:ext uri="{FF2B5EF4-FFF2-40B4-BE49-F238E27FC236}">
                <a16:creationId xmlns:a16="http://schemas.microsoft.com/office/drawing/2014/main" id="{65F78E74-99CA-43D5-AE20-75856401E20C}"/>
              </a:ext>
            </a:extLst>
          </p:cNvPr>
          <p:cNvSpPr>
            <a:spLocks noGrp="1" noChangeArrowheads="1"/>
          </p:cNvSpPr>
          <p:nvPr>
            <p:ph type="title"/>
          </p:nvPr>
        </p:nvSpPr>
        <p:spPr>
          <a:noFill/>
          <a:ln>
            <a:noFill/>
            <a:miter lim="800000"/>
            <a:headEnd/>
            <a:tailEnd/>
          </a:ln>
        </p:spPr>
        <p:txBody>
          <a:bodyPr/>
          <a:lstStyle/>
          <a:p>
            <a:r>
              <a:rPr lang="en-US" altLang="en-US"/>
              <a:t>Building an IP Strategy</a:t>
            </a:r>
          </a:p>
        </p:txBody>
      </p:sp>
      <p:sp>
        <p:nvSpPr>
          <p:cNvPr id="376836" name="Rectangle 4">
            <a:extLst>
              <a:ext uri="{FF2B5EF4-FFF2-40B4-BE49-F238E27FC236}">
                <a16:creationId xmlns:a16="http://schemas.microsoft.com/office/drawing/2014/main" id="{D2C92D97-74F2-46B1-945B-4657EAF9ED3D}"/>
              </a:ext>
            </a:extLst>
          </p:cNvPr>
          <p:cNvSpPr>
            <a:spLocks noGrp="1" noChangeArrowheads="1"/>
          </p:cNvSpPr>
          <p:nvPr>
            <p:ph type="body" idx="4294967295"/>
          </p:nvPr>
        </p:nvSpPr>
        <p:spPr>
          <a:xfrm>
            <a:off x="5562600" y="1905000"/>
            <a:ext cx="3581400" cy="4419600"/>
          </a:xfrm>
        </p:spPr>
        <p:txBody>
          <a:bodyPr/>
          <a:lstStyle/>
          <a:p>
            <a:pPr marL="0" indent="0">
              <a:lnSpc>
                <a:spcPct val="80000"/>
              </a:lnSpc>
              <a:buFontTx/>
              <a:buNone/>
            </a:pPr>
            <a:r>
              <a:rPr lang="en-US" altLang="en-US" sz="2400" dirty="0"/>
              <a:t>Build Your Portfolio</a:t>
            </a:r>
          </a:p>
          <a:p>
            <a:pPr marL="350838" lvl="1" indent="-236538">
              <a:lnSpc>
                <a:spcPct val="80000"/>
              </a:lnSpc>
            </a:pPr>
            <a:r>
              <a:rPr lang="en-US" altLang="en-US" sz="2000" dirty="0"/>
              <a:t>Strategic Protection</a:t>
            </a:r>
          </a:p>
          <a:p>
            <a:pPr marL="350838" lvl="1" indent="-236538">
              <a:lnSpc>
                <a:spcPct val="80000"/>
              </a:lnSpc>
              <a:buFontTx/>
              <a:buNone/>
            </a:pPr>
            <a:endParaRPr lang="en-US" altLang="en-US" sz="2000" dirty="0"/>
          </a:p>
          <a:p>
            <a:pPr marL="350838" lvl="1" indent="-236538">
              <a:lnSpc>
                <a:spcPct val="80000"/>
              </a:lnSpc>
              <a:buFontTx/>
              <a:buNone/>
            </a:pPr>
            <a:endParaRPr lang="en-US" altLang="en-US" sz="2000" dirty="0"/>
          </a:p>
          <a:p>
            <a:pPr marL="350838" lvl="1" indent="-236538">
              <a:lnSpc>
                <a:spcPct val="80000"/>
              </a:lnSpc>
              <a:buFontTx/>
              <a:buNone/>
            </a:pPr>
            <a:r>
              <a:rPr lang="en-US" altLang="en-US" sz="2400" dirty="0"/>
              <a:t>Deploy Your Portfolio</a:t>
            </a:r>
          </a:p>
          <a:p>
            <a:pPr marL="350838" lvl="1" indent="-236538">
              <a:lnSpc>
                <a:spcPct val="80000"/>
              </a:lnSpc>
            </a:pPr>
            <a:r>
              <a:rPr lang="en-US" altLang="en-US" sz="2000" dirty="0"/>
              <a:t>Design Freedom</a:t>
            </a:r>
          </a:p>
          <a:p>
            <a:pPr marL="350838" lvl="1" indent="-236538">
              <a:lnSpc>
                <a:spcPct val="80000"/>
              </a:lnSpc>
            </a:pPr>
            <a:r>
              <a:rPr lang="en-US" altLang="en-US" sz="2000" dirty="0"/>
              <a:t>Manage Competition</a:t>
            </a:r>
          </a:p>
          <a:p>
            <a:pPr marL="350838" lvl="1" indent="-236538">
              <a:lnSpc>
                <a:spcPct val="80000"/>
              </a:lnSpc>
            </a:pPr>
            <a:r>
              <a:rPr lang="en-US" altLang="en-US" sz="2000" dirty="0"/>
              <a:t>Enter new Markets</a:t>
            </a:r>
          </a:p>
        </p:txBody>
      </p:sp>
      <p:sp>
        <p:nvSpPr>
          <p:cNvPr id="124933" name="Text Box 5">
            <a:extLst>
              <a:ext uri="{FF2B5EF4-FFF2-40B4-BE49-F238E27FC236}">
                <a16:creationId xmlns:a16="http://schemas.microsoft.com/office/drawing/2014/main" id="{3765FA3A-C9C0-4180-B5B6-CC00F9115A38}"/>
              </a:ext>
            </a:extLst>
          </p:cNvPr>
          <p:cNvSpPr txBox="1">
            <a:spLocks noChangeArrowheads="1"/>
          </p:cNvSpPr>
          <p:nvPr/>
        </p:nvSpPr>
        <p:spPr bwMode="auto">
          <a:xfrm>
            <a:off x="5105400" y="1600200"/>
            <a:ext cx="2057400" cy="457200"/>
          </a:xfrm>
          <a:prstGeom prst="rect">
            <a:avLst/>
          </a:prstGeom>
          <a:noFill/>
          <a:ln>
            <a:noFill/>
          </a:ln>
          <a:effectLst/>
          <a:extLst>
            <a:ext uri="{909E8E84-426E-40DD-AFC4-6F175D3DCCD1}">
              <a14:hiddenFill xmlns:a14="http://schemas.microsoft.com/office/drawing/2010/main">
                <a:solidFill>
                  <a:srgbClr val="2D83B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latin typeface="Tahoma" panose="020B0604030504040204" pitchFamily="34" charset="0"/>
            </a:endParaRPr>
          </a:p>
        </p:txBody>
      </p:sp>
      <p:grpSp>
        <p:nvGrpSpPr>
          <p:cNvPr id="376838" name="Group 6">
            <a:extLst>
              <a:ext uri="{FF2B5EF4-FFF2-40B4-BE49-F238E27FC236}">
                <a16:creationId xmlns:a16="http://schemas.microsoft.com/office/drawing/2014/main" id="{900F55AB-2140-4CB7-A946-855FE8F9E0CE}"/>
              </a:ext>
            </a:extLst>
          </p:cNvPr>
          <p:cNvGrpSpPr>
            <a:grpSpLocks/>
          </p:cNvGrpSpPr>
          <p:nvPr/>
        </p:nvGrpSpPr>
        <p:grpSpPr bwMode="auto">
          <a:xfrm>
            <a:off x="354013" y="1905000"/>
            <a:ext cx="3608387" cy="3505200"/>
            <a:chOff x="0" y="912"/>
            <a:chExt cx="2770" cy="2688"/>
          </a:xfrm>
        </p:grpSpPr>
        <p:grpSp>
          <p:nvGrpSpPr>
            <p:cNvPr id="124935" name="Group 7">
              <a:extLst>
                <a:ext uri="{FF2B5EF4-FFF2-40B4-BE49-F238E27FC236}">
                  <a16:creationId xmlns:a16="http://schemas.microsoft.com/office/drawing/2014/main" id="{CF53495B-C373-4B7B-9A6A-AC6E79A471E7}"/>
                </a:ext>
              </a:extLst>
            </p:cNvPr>
            <p:cNvGrpSpPr>
              <a:grpSpLocks/>
            </p:cNvGrpSpPr>
            <p:nvPr/>
          </p:nvGrpSpPr>
          <p:grpSpPr bwMode="auto">
            <a:xfrm>
              <a:off x="0" y="1681"/>
              <a:ext cx="2770" cy="1919"/>
              <a:chOff x="458" y="2017"/>
              <a:chExt cx="2770" cy="1919"/>
            </a:xfrm>
          </p:grpSpPr>
          <p:sp>
            <p:nvSpPr>
              <p:cNvPr id="124939" name="AutoShape 8">
                <a:extLst>
                  <a:ext uri="{FF2B5EF4-FFF2-40B4-BE49-F238E27FC236}">
                    <a16:creationId xmlns:a16="http://schemas.microsoft.com/office/drawing/2014/main" id="{7918F927-C84F-45CB-AB8A-CCEDD88A0339}"/>
                  </a:ext>
                </a:extLst>
              </p:cNvPr>
              <p:cNvSpPr>
                <a:spLocks noChangeArrowheads="1"/>
              </p:cNvSpPr>
              <p:nvPr/>
            </p:nvSpPr>
            <p:spPr bwMode="auto">
              <a:xfrm>
                <a:off x="458" y="3283"/>
                <a:ext cx="2722" cy="653"/>
              </a:xfrm>
              <a:prstGeom prst="can">
                <a:avLst>
                  <a:gd name="adj" fmla="val 50000"/>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32004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solidFill>
                      <a:schemeClr val="bg1"/>
                    </a:solidFill>
                    <a:latin typeface="Tahoma" panose="020B0604030504040204" pitchFamily="34" charset="0"/>
                  </a:rPr>
                  <a:t>Protecting Inventions/Recognition</a:t>
                </a:r>
              </a:p>
            </p:txBody>
          </p:sp>
          <p:sp>
            <p:nvSpPr>
              <p:cNvPr id="124940" name="AutoShape 9">
                <a:extLst>
                  <a:ext uri="{FF2B5EF4-FFF2-40B4-BE49-F238E27FC236}">
                    <a16:creationId xmlns:a16="http://schemas.microsoft.com/office/drawing/2014/main" id="{C118399B-2A0E-414F-B680-5BA214D384C3}"/>
                  </a:ext>
                </a:extLst>
              </p:cNvPr>
              <p:cNvSpPr>
                <a:spLocks noChangeArrowheads="1"/>
              </p:cNvSpPr>
              <p:nvPr/>
            </p:nvSpPr>
            <p:spPr bwMode="auto">
              <a:xfrm>
                <a:off x="638" y="2857"/>
                <a:ext cx="2387" cy="653"/>
              </a:xfrm>
              <a:prstGeom prst="can">
                <a:avLst>
                  <a:gd name="adj" fmla="val 50000"/>
                </a:avLst>
              </a:prstGeom>
              <a:solidFill>
                <a:srgbClr val="F08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32004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Tahoma" panose="020B0604030504040204" pitchFamily="34" charset="0"/>
                  </a:rPr>
                  <a:t>Manage Competition</a:t>
                </a:r>
              </a:p>
            </p:txBody>
          </p:sp>
          <p:sp>
            <p:nvSpPr>
              <p:cNvPr id="124941" name="AutoShape 10">
                <a:extLst>
                  <a:ext uri="{FF2B5EF4-FFF2-40B4-BE49-F238E27FC236}">
                    <a16:creationId xmlns:a16="http://schemas.microsoft.com/office/drawing/2014/main" id="{76ED339B-A43B-44F7-8A74-A19881419FD6}"/>
                  </a:ext>
                </a:extLst>
              </p:cNvPr>
              <p:cNvSpPr>
                <a:spLocks noChangeArrowheads="1"/>
              </p:cNvSpPr>
              <p:nvPr/>
            </p:nvSpPr>
            <p:spPr bwMode="auto">
              <a:xfrm>
                <a:off x="834" y="2467"/>
                <a:ext cx="1945" cy="653"/>
              </a:xfrm>
              <a:prstGeom prst="can">
                <a:avLst>
                  <a:gd name="adj" fmla="val 50000"/>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200">
                  <a:latin typeface="Tahoma" panose="020B0604030504040204" pitchFamily="34" charset="0"/>
                </a:endParaRPr>
              </a:p>
              <a:p>
                <a:pPr algn="ctr"/>
                <a:r>
                  <a:rPr lang="en-US" altLang="en-US" sz="1200">
                    <a:latin typeface="Tahoma" panose="020B0604030504040204" pitchFamily="34" charset="0"/>
                  </a:rPr>
                  <a:t>Design Freedom</a:t>
                </a:r>
              </a:p>
            </p:txBody>
          </p:sp>
          <p:sp>
            <p:nvSpPr>
              <p:cNvPr id="124942" name="AutoShape 11">
                <a:extLst>
                  <a:ext uri="{FF2B5EF4-FFF2-40B4-BE49-F238E27FC236}">
                    <a16:creationId xmlns:a16="http://schemas.microsoft.com/office/drawing/2014/main" id="{8642ECFA-841A-428E-A5E9-E0A8FA92291C}"/>
                  </a:ext>
                </a:extLst>
              </p:cNvPr>
              <p:cNvSpPr>
                <a:spLocks noChangeArrowheads="1"/>
              </p:cNvSpPr>
              <p:nvPr/>
            </p:nvSpPr>
            <p:spPr bwMode="auto">
              <a:xfrm>
                <a:off x="1058" y="2017"/>
                <a:ext cx="1503" cy="652"/>
              </a:xfrm>
              <a:prstGeom prst="can">
                <a:avLst>
                  <a:gd name="adj" fmla="val 50000"/>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200">
                  <a:latin typeface="Tahoma" panose="020B0604030504040204" pitchFamily="34" charset="0"/>
                </a:endParaRPr>
              </a:p>
              <a:p>
                <a:pPr algn="ctr"/>
                <a:r>
                  <a:rPr lang="en-US" altLang="en-US" sz="1200">
                    <a:solidFill>
                      <a:schemeClr val="bg1"/>
                    </a:solidFill>
                    <a:latin typeface="Tahoma" panose="020B0604030504040204" pitchFamily="34" charset="0"/>
                  </a:rPr>
                  <a:t>Markets Development</a:t>
                </a:r>
              </a:p>
            </p:txBody>
          </p:sp>
          <p:sp>
            <p:nvSpPr>
              <p:cNvPr id="124943" name="Text Box 12">
                <a:extLst>
                  <a:ext uri="{FF2B5EF4-FFF2-40B4-BE49-F238E27FC236}">
                    <a16:creationId xmlns:a16="http://schemas.microsoft.com/office/drawing/2014/main" id="{E2A90192-796C-4050-AF6C-BD115542172A}"/>
                  </a:ext>
                </a:extLst>
              </p:cNvPr>
              <p:cNvSpPr txBox="1">
                <a:spLocks noChangeArrowheads="1"/>
              </p:cNvSpPr>
              <p:nvPr/>
            </p:nvSpPr>
            <p:spPr bwMode="auto">
              <a:xfrm rot="-5400000">
                <a:off x="3018" y="3089"/>
                <a:ext cx="352" cy="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latin typeface="Tahoma" panose="020B0604030504040204" pitchFamily="34" charset="0"/>
                </a:endParaRPr>
              </a:p>
            </p:txBody>
          </p:sp>
        </p:grpSp>
        <p:grpSp>
          <p:nvGrpSpPr>
            <p:cNvPr id="124936" name="Group 13">
              <a:extLst>
                <a:ext uri="{FF2B5EF4-FFF2-40B4-BE49-F238E27FC236}">
                  <a16:creationId xmlns:a16="http://schemas.microsoft.com/office/drawing/2014/main" id="{79E70364-7C2E-4755-826C-A74386FA0BDD}"/>
                </a:ext>
              </a:extLst>
            </p:cNvPr>
            <p:cNvGrpSpPr>
              <a:grpSpLocks/>
            </p:cNvGrpSpPr>
            <p:nvPr/>
          </p:nvGrpSpPr>
          <p:grpSpPr bwMode="auto">
            <a:xfrm>
              <a:off x="859" y="912"/>
              <a:ext cx="1035" cy="1040"/>
              <a:chOff x="1317" y="1248"/>
              <a:chExt cx="1035" cy="1040"/>
            </a:xfrm>
          </p:grpSpPr>
          <p:sp>
            <p:nvSpPr>
              <p:cNvPr id="124937" name="AutoShape 14">
                <a:extLst>
                  <a:ext uri="{FF2B5EF4-FFF2-40B4-BE49-F238E27FC236}">
                    <a16:creationId xmlns:a16="http://schemas.microsoft.com/office/drawing/2014/main" id="{2275FA76-7DEA-45D2-9366-187B02D5171A}"/>
                  </a:ext>
                </a:extLst>
              </p:cNvPr>
              <p:cNvSpPr>
                <a:spLocks noChangeArrowheads="1"/>
              </p:cNvSpPr>
              <p:nvPr/>
            </p:nvSpPr>
            <p:spPr bwMode="auto">
              <a:xfrm>
                <a:off x="1317" y="1728"/>
                <a:ext cx="1035" cy="560"/>
              </a:xfrm>
              <a:prstGeom prst="can">
                <a:avLst>
                  <a:gd name="adj" fmla="val 40431"/>
                </a:avLst>
              </a:prstGeom>
              <a:solidFill>
                <a:srgbClr val="0000FF">
                  <a:alpha val="41176"/>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200">
                  <a:latin typeface="Tahoma" panose="020B0604030504040204" pitchFamily="34" charset="0"/>
                </a:endParaRPr>
              </a:p>
              <a:p>
                <a:pPr algn="ctr"/>
                <a:r>
                  <a:rPr lang="en-US" altLang="en-US" sz="1200">
                    <a:solidFill>
                      <a:schemeClr val="bg1"/>
                    </a:solidFill>
                    <a:latin typeface="Tahoma" panose="020B0604030504040204" pitchFamily="34" charset="0"/>
                  </a:rPr>
                  <a:t>Deliver Revenue</a:t>
                </a:r>
              </a:p>
            </p:txBody>
          </p:sp>
          <p:sp>
            <p:nvSpPr>
              <p:cNvPr id="124938" name="AutoShape 15">
                <a:extLst>
                  <a:ext uri="{FF2B5EF4-FFF2-40B4-BE49-F238E27FC236}">
                    <a16:creationId xmlns:a16="http://schemas.microsoft.com/office/drawing/2014/main" id="{D54CD53A-D26D-42C5-9476-2BB312DC6482}"/>
                  </a:ext>
                </a:extLst>
              </p:cNvPr>
              <p:cNvSpPr>
                <a:spLocks noChangeArrowheads="1"/>
              </p:cNvSpPr>
              <p:nvPr/>
            </p:nvSpPr>
            <p:spPr bwMode="auto">
              <a:xfrm>
                <a:off x="1463" y="1248"/>
                <a:ext cx="742" cy="619"/>
              </a:xfrm>
              <a:prstGeom prst="can">
                <a:avLst>
                  <a:gd name="adj" fmla="val 38333"/>
                </a:avLst>
              </a:prstGeom>
              <a:solidFill>
                <a:srgbClr val="9933FF">
                  <a:alpha val="41176"/>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solidFill>
                      <a:schemeClr val="bg1"/>
                    </a:solidFill>
                    <a:latin typeface="Tahoma" panose="020B0604030504040204" pitchFamily="34" charset="0"/>
                  </a:rPr>
                  <a:t>Biz Strategy</a:t>
                </a:r>
              </a:p>
            </p:txBody>
          </p:sp>
        </p:grpSp>
      </p:grpSp>
      <p:sp>
        <p:nvSpPr>
          <p:cNvPr id="16" name="Slide Number Placeholder 3">
            <a:extLst>
              <a:ext uri="{FF2B5EF4-FFF2-40B4-BE49-F238E27FC236}">
                <a16:creationId xmlns:a16="http://schemas.microsoft.com/office/drawing/2014/main" id="{242D99B1-3F84-4F5A-81F3-D485E6C9CF61}"/>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25</a:t>
            </a:fld>
            <a:endParaRPr lang="en-US" dirty="0"/>
          </a:p>
        </p:txBody>
      </p:sp>
    </p:spTree>
    <p:extLst>
      <p:ext uri="{BB962C8B-B14F-4D97-AF65-F5344CB8AC3E}">
        <p14:creationId xmlns:p14="http://schemas.microsoft.com/office/powerpoint/2010/main" val="2161780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76838"/>
                                        </p:tgtEl>
                                        <p:attrNameLst>
                                          <p:attrName>style.visibility</p:attrName>
                                        </p:attrNameLst>
                                      </p:cBhvr>
                                      <p:to>
                                        <p:strVal val="visible"/>
                                      </p:to>
                                    </p:set>
                                    <p:anim calcmode="lin" valueType="num">
                                      <p:cBhvr additive="base">
                                        <p:cTn id="7" dur="500" fill="hold"/>
                                        <p:tgtEl>
                                          <p:spTgt spid="376838"/>
                                        </p:tgtEl>
                                        <p:attrNameLst>
                                          <p:attrName>ppt_x</p:attrName>
                                        </p:attrNameLst>
                                      </p:cBhvr>
                                      <p:tavLst>
                                        <p:tav tm="0">
                                          <p:val>
                                            <p:strVal val="0-#ppt_w/2"/>
                                          </p:val>
                                        </p:tav>
                                        <p:tav tm="100000">
                                          <p:val>
                                            <p:strVal val="#ppt_x"/>
                                          </p:val>
                                        </p:tav>
                                      </p:tavLst>
                                    </p:anim>
                                    <p:anim calcmode="lin" valueType="num">
                                      <p:cBhvr additive="base">
                                        <p:cTn id="8" dur="500" fill="hold"/>
                                        <p:tgtEl>
                                          <p:spTgt spid="3768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6834"/>
                                        </p:tgtEl>
                                        <p:attrNameLst>
                                          <p:attrName>style.visibility</p:attrName>
                                        </p:attrNameLst>
                                      </p:cBhvr>
                                      <p:to>
                                        <p:strVal val="visible"/>
                                      </p:to>
                                    </p:set>
                                    <p:anim calcmode="lin" valueType="num">
                                      <p:cBhvr additive="base">
                                        <p:cTn id="13" dur="500" fill="hold"/>
                                        <p:tgtEl>
                                          <p:spTgt spid="376834"/>
                                        </p:tgtEl>
                                        <p:attrNameLst>
                                          <p:attrName>ppt_x</p:attrName>
                                        </p:attrNameLst>
                                      </p:cBhvr>
                                      <p:tavLst>
                                        <p:tav tm="0">
                                          <p:val>
                                            <p:strVal val="0-#ppt_w/2"/>
                                          </p:val>
                                        </p:tav>
                                        <p:tav tm="100000">
                                          <p:val>
                                            <p:strVal val="#ppt_x"/>
                                          </p:val>
                                        </p:tav>
                                      </p:tavLst>
                                    </p:anim>
                                    <p:anim calcmode="lin" valueType="num">
                                      <p:cBhvr additive="base">
                                        <p:cTn id="14" dur="500" fill="hold"/>
                                        <p:tgtEl>
                                          <p:spTgt spid="37683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6836">
                                            <p:txEl>
                                              <p:pRg st="0" end="0"/>
                                            </p:txEl>
                                          </p:spTgt>
                                        </p:tgtEl>
                                        <p:attrNameLst>
                                          <p:attrName>style.visibility</p:attrName>
                                        </p:attrNameLst>
                                      </p:cBhvr>
                                      <p:to>
                                        <p:strVal val="visible"/>
                                      </p:to>
                                    </p:set>
                                    <p:anim calcmode="lin" valueType="num">
                                      <p:cBhvr additive="base">
                                        <p:cTn id="19" dur="500" fill="hold"/>
                                        <p:tgtEl>
                                          <p:spTgt spid="37683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683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6836">
                                            <p:txEl>
                                              <p:pRg st="1" end="1"/>
                                            </p:txEl>
                                          </p:spTgt>
                                        </p:tgtEl>
                                        <p:attrNameLst>
                                          <p:attrName>style.visibility</p:attrName>
                                        </p:attrNameLst>
                                      </p:cBhvr>
                                      <p:to>
                                        <p:strVal val="visible"/>
                                      </p:to>
                                    </p:set>
                                    <p:anim calcmode="lin" valueType="num">
                                      <p:cBhvr additive="base">
                                        <p:cTn id="23" dur="500" fill="hold"/>
                                        <p:tgtEl>
                                          <p:spTgt spid="37683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683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76836">
                                            <p:txEl>
                                              <p:pRg st="4" end="4"/>
                                            </p:txEl>
                                          </p:spTgt>
                                        </p:tgtEl>
                                        <p:attrNameLst>
                                          <p:attrName>style.visibility</p:attrName>
                                        </p:attrNameLst>
                                      </p:cBhvr>
                                      <p:to>
                                        <p:strVal val="visible"/>
                                      </p:to>
                                    </p:set>
                                    <p:anim calcmode="lin" valueType="num">
                                      <p:cBhvr additive="base">
                                        <p:cTn id="27" dur="500" fill="hold"/>
                                        <p:tgtEl>
                                          <p:spTgt spid="37683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7683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76836">
                                            <p:txEl>
                                              <p:pRg st="5" end="5"/>
                                            </p:txEl>
                                          </p:spTgt>
                                        </p:tgtEl>
                                        <p:attrNameLst>
                                          <p:attrName>style.visibility</p:attrName>
                                        </p:attrNameLst>
                                      </p:cBhvr>
                                      <p:to>
                                        <p:strVal val="visible"/>
                                      </p:to>
                                    </p:set>
                                    <p:anim calcmode="lin" valueType="num">
                                      <p:cBhvr additive="base">
                                        <p:cTn id="31" dur="500" fill="hold"/>
                                        <p:tgtEl>
                                          <p:spTgt spid="37683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683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6836">
                                            <p:txEl>
                                              <p:pRg st="6" end="6"/>
                                            </p:txEl>
                                          </p:spTgt>
                                        </p:tgtEl>
                                        <p:attrNameLst>
                                          <p:attrName>style.visibility</p:attrName>
                                        </p:attrNameLst>
                                      </p:cBhvr>
                                      <p:to>
                                        <p:strVal val="visible"/>
                                      </p:to>
                                    </p:set>
                                    <p:anim calcmode="lin" valueType="num">
                                      <p:cBhvr additive="base">
                                        <p:cTn id="35" dur="500" fill="hold"/>
                                        <p:tgtEl>
                                          <p:spTgt spid="37683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7683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76836">
                                            <p:txEl>
                                              <p:pRg st="7" end="7"/>
                                            </p:txEl>
                                          </p:spTgt>
                                        </p:tgtEl>
                                        <p:attrNameLst>
                                          <p:attrName>style.visibility</p:attrName>
                                        </p:attrNameLst>
                                      </p:cBhvr>
                                      <p:to>
                                        <p:strVal val="visible"/>
                                      </p:to>
                                    </p:set>
                                    <p:anim calcmode="lin" valueType="num">
                                      <p:cBhvr additive="base">
                                        <p:cTn id="39" dur="500" fill="hold"/>
                                        <p:tgtEl>
                                          <p:spTgt spid="37683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7683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4" grpId="0" animBg="1"/>
      <p:bldP spid="376836"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81A9D65-3355-455F-8448-57F063FE78B1}"/>
              </a:ext>
            </a:extLst>
          </p:cNvPr>
          <p:cNvSpPr>
            <a:spLocks noGrp="1" noChangeArrowheads="1"/>
          </p:cNvSpPr>
          <p:nvPr>
            <p:ph type="title"/>
          </p:nvPr>
        </p:nvSpPr>
        <p:spPr>
          <a:noFill/>
          <a:ln>
            <a:noFill/>
            <a:miter lim="800000"/>
            <a:headEnd/>
            <a:tailEnd/>
          </a:ln>
        </p:spPr>
        <p:txBody>
          <a:bodyPr/>
          <a:lstStyle/>
          <a:p>
            <a:pPr>
              <a:lnSpc>
                <a:spcPct val="80000"/>
              </a:lnSpc>
            </a:pPr>
            <a:r>
              <a:rPr lang="en-US" altLang="en-US" dirty="0"/>
              <a:t>Strategic IP Assets Protect Value</a:t>
            </a:r>
          </a:p>
        </p:txBody>
      </p:sp>
      <p:sp>
        <p:nvSpPr>
          <p:cNvPr id="378883" name="Rectangle 3">
            <a:extLst>
              <a:ext uri="{FF2B5EF4-FFF2-40B4-BE49-F238E27FC236}">
                <a16:creationId xmlns:a16="http://schemas.microsoft.com/office/drawing/2014/main" id="{2FEA0ED1-DC91-4333-8269-781DDF6830D5}"/>
              </a:ext>
            </a:extLst>
          </p:cNvPr>
          <p:cNvSpPr>
            <a:spLocks noGrp="1" noChangeArrowheads="1"/>
          </p:cNvSpPr>
          <p:nvPr>
            <p:ph idx="1"/>
          </p:nvPr>
        </p:nvSpPr>
        <p:spPr/>
        <p:txBody>
          <a:bodyPr>
            <a:normAutofit lnSpcReduction="10000"/>
          </a:bodyPr>
          <a:lstStyle/>
          <a:p>
            <a:pPr>
              <a:lnSpc>
                <a:spcPct val="90000"/>
              </a:lnSpc>
              <a:tabLst>
                <a:tab pos="341313" algn="l"/>
                <a:tab pos="1150938" algn="l"/>
              </a:tabLst>
            </a:pPr>
            <a:r>
              <a:rPr lang="en-US" altLang="en-US" sz="2400" dirty="0"/>
              <a:t>Value Comes From </a:t>
            </a:r>
            <a:r>
              <a:rPr lang="en-US" altLang="en-US" sz="2400" u="sng" dirty="0"/>
              <a:t>Use</a:t>
            </a:r>
            <a:r>
              <a:rPr lang="en-US" altLang="en-US" sz="2400" dirty="0"/>
              <a:t>, Not Technical Sophistication</a:t>
            </a:r>
          </a:p>
          <a:p>
            <a:pPr marL="692150" lvl="1" indent="-347663">
              <a:lnSpc>
                <a:spcPct val="90000"/>
              </a:lnSpc>
              <a:tabLst>
                <a:tab pos="341313" algn="l"/>
                <a:tab pos="1150938" algn="l"/>
              </a:tabLst>
            </a:pPr>
            <a:r>
              <a:rPr lang="en-US" altLang="en-US" sz="2000" dirty="0"/>
              <a:t>IP Assets, like land, get their value from location</a:t>
            </a:r>
          </a:p>
          <a:p>
            <a:pPr marL="692150" lvl="1" indent="-347663">
              <a:lnSpc>
                <a:spcPct val="90000"/>
              </a:lnSpc>
              <a:tabLst>
                <a:tab pos="341313" algn="l"/>
                <a:tab pos="1150938" algn="l"/>
              </a:tabLst>
            </a:pPr>
            <a:r>
              <a:rPr lang="en-US" altLang="en-US" sz="2000" dirty="0"/>
              <a:t>Only valuable if they are coveted by others</a:t>
            </a:r>
          </a:p>
          <a:p>
            <a:pPr marL="0" indent="0">
              <a:lnSpc>
                <a:spcPct val="90000"/>
              </a:lnSpc>
              <a:buNone/>
              <a:tabLst>
                <a:tab pos="341313" algn="l"/>
                <a:tab pos="1150938" algn="l"/>
              </a:tabLst>
            </a:pPr>
            <a:endParaRPr lang="en-US" altLang="en-US" sz="2400" dirty="0"/>
          </a:p>
          <a:p>
            <a:pPr marL="0" indent="0">
              <a:lnSpc>
                <a:spcPct val="90000"/>
              </a:lnSpc>
              <a:buNone/>
              <a:tabLst>
                <a:tab pos="341313" algn="l"/>
                <a:tab pos="1150938" algn="l"/>
              </a:tabLst>
            </a:pPr>
            <a:r>
              <a:rPr lang="en-US" altLang="en-US" sz="2400" dirty="0"/>
              <a:t>Covetable assets come from important considerations:</a:t>
            </a:r>
          </a:p>
          <a:p>
            <a:pPr marL="292100" indent="-347663">
              <a:lnSpc>
                <a:spcPct val="90000"/>
              </a:lnSpc>
              <a:tabLst>
                <a:tab pos="341313" algn="l"/>
                <a:tab pos="1150938" algn="l"/>
              </a:tabLst>
            </a:pPr>
            <a:r>
              <a:rPr lang="en-US" altLang="en-US" dirty="0"/>
              <a:t>Focusing on </a:t>
            </a:r>
            <a:r>
              <a:rPr lang="en-US" altLang="en-US" b="1" i="1" dirty="0"/>
              <a:t>important market needs</a:t>
            </a:r>
          </a:p>
          <a:p>
            <a:pPr marL="587375" lvl="1" indent="-293688">
              <a:lnSpc>
                <a:spcPct val="90000"/>
              </a:lnSpc>
              <a:tabLst>
                <a:tab pos="341313" algn="l"/>
                <a:tab pos="1150938" algn="l"/>
              </a:tabLst>
            </a:pPr>
            <a:r>
              <a:rPr lang="en-US" altLang="en-US" sz="2200" dirty="0"/>
              <a:t>What will the market demand?</a:t>
            </a:r>
          </a:p>
          <a:p>
            <a:pPr marL="587375" lvl="1" indent="-293688">
              <a:lnSpc>
                <a:spcPct val="90000"/>
              </a:lnSpc>
              <a:tabLst>
                <a:tab pos="341313" algn="l"/>
                <a:tab pos="1150938" algn="l"/>
              </a:tabLst>
            </a:pPr>
            <a:r>
              <a:rPr lang="en-US" altLang="en-US" sz="2200" dirty="0"/>
              <a:t>Will technology become a standard?</a:t>
            </a:r>
          </a:p>
          <a:p>
            <a:pPr marL="587375" lvl="1" indent="-293688">
              <a:lnSpc>
                <a:spcPct val="90000"/>
              </a:lnSpc>
              <a:tabLst>
                <a:tab pos="341313" algn="l"/>
                <a:tab pos="1150938" algn="l"/>
              </a:tabLst>
            </a:pPr>
            <a:r>
              <a:rPr lang="en-US" altLang="en-US" sz="2200" dirty="0"/>
              <a:t>What are our competitive advantages?</a:t>
            </a:r>
          </a:p>
          <a:p>
            <a:pPr marL="292100" indent="-347663">
              <a:lnSpc>
                <a:spcPct val="90000"/>
              </a:lnSpc>
              <a:tabLst>
                <a:tab pos="341313" algn="l"/>
                <a:tab pos="1150938" algn="l"/>
              </a:tabLst>
            </a:pPr>
            <a:r>
              <a:rPr lang="en-US" altLang="en-US" dirty="0"/>
              <a:t>Keeping an eye on the </a:t>
            </a:r>
            <a:r>
              <a:rPr lang="en-US" altLang="en-US" b="1" i="1" dirty="0"/>
              <a:t>larger landscape</a:t>
            </a:r>
          </a:p>
          <a:p>
            <a:pPr marL="587375" lvl="1" indent="-293688">
              <a:lnSpc>
                <a:spcPct val="90000"/>
              </a:lnSpc>
              <a:tabLst>
                <a:tab pos="341313" algn="l"/>
                <a:tab pos="1150938" algn="l"/>
              </a:tabLst>
            </a:pPr>
            <a:r>
              <a:rPr lang="en-US" altLang="en-US" sz="2200" dirty="0"/>
              <a:t>What alternatives exist or will converge?</a:t>
            </a:r>
          </a:p>
          <a:p>
            <a:pPr marL="587375" lvl="1" indent="-293688">
              <a:lnSpc>
                <a:spcPct val="90000"/>
              </a:lnSpc>
              <a:tabLst>
                <a:tab pos="341313" algn="l"/>
                <a:tab pos="1150938" algn="l"/>
              </a:tabLst>
            </a:pPr>
            <a:r>
              <a:rPr lang="en-US" altLang="en-US" sz="2200" dirty="0"/>
              <a:t>Who are we likely to have IP disputes with: now and future?</a:t>
            </a:r>
          </a:p>
        </p:txBody>
      </p:sp>
      <p:sp>
        <p:nvSpPr>
          <p:cNvPr id="5" name="Slide Number Placeholder 3">
            <a:extLst>
              <a:ext uri="{FF2B5EF4-FFF2-40B4-BE49-F238E27FC236}">
                <a16:creationId xmlns:a16="http://schemas.microsoft.com/office/drawing/2014/main" id="{F4F6022F-F47F-4F0C-979B-B811E6B04ABF}"/>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26</a:t>
            </a:fld>
            <a:endParaRPr lang="en-US" dirty="0"/>
          </a:p>
        </p:txBody>
      </p:sp>
    </p:spTree>
    <p:extLst>
      <p:ext uri="{BB962C8B-B14F-4D97-AF65-F5344CB8AC3E}">
        <p14:creationId xmlns:p14="http://schemas.microsoft.com/office/powerpoint/2010/main" val="152683366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115888"/>
            <a:ext cx="8229600" cy="612775"/>
          </a:xfrm>
        </p:spPr>
        <p:txBody>
          <a:bodyPr/>
          <a:lstStyle/>
          <a:p>
            <a:r>
              <a:rPr lang="en-US" altLang="en-US" dirty="0">
                <a:solidFill>
                  <a:srgbClr val="008000"/>
                </a:solidFill>
                <a:ea typeface="ＭＳ Ｐゴシック" panose="020B0600070205080204" pitchFamily="34" charset="-128"/>
              </a:rPr>
              <a:t>Value Transference</a:t>
            </a:r>
          </a:p>
        </p:txBody>
      </p:sp>
      <p:sp>
        <p:nvSpPr>
          <p:cNvPr id="55299" name="Content Placeholder 2"/>
          <p:cNvSpPr>
            <a:spLocks noGrp="1"/>
          </p:cNvSpPr>
          <p:nvPr>
            <p:ph idx="1"/>
          </p:nvPr>
        </p:nvSpPr>
        <p:spPr>
          <a:xfrm>
            <a:off x="107950" y="2151683"/>
            <a:ext cx="8928100" cy="3653581"/>
          </a:xfrm>
        </p:spPr>
        <p:txBody>
          <a:bodyPr/>
          <a:lstStyle/>
          <a:p>
            <a:pPr>
              <a:spcBef>
                <a:spcPct val="0"/>
              </a:spcBef>
            </a:pPr>
            <a:r>
              <a:rPr lang="en-US" altLang="en-US" sz="2000" dirty="0">
                <a:ea typeface="ＭＳ Ｐゴシック" panose="020B0600070205080204" pitchFamily="34" charset="-128"/>
              </a:rPr>
              <a:t>Using patents &amp; designs early in the lifecycle to secure functional differentiations (at or near product launch)</a:t>
            </a:r>
          </a:p>
          <a:p>
            <a:pPr lvl="1">
              <a:spcBef>
                <a:spcPct val="0"/>
              </a:spcBef>
            </a:pPr>
            <a:r>
              <a:rPr lang="en-US" altLang="en-US" sz="1600" dirty="0">
                <a:ea typeface="ＭＳ Ｐゴシック" panose="020B0600070205080204" pitchFamily="34" charset="-128"/>
              </a:rPr>
              <a:t>such as any new and useful technologies (utility patents)</a:t>
            </a:r>
          </a:p>
          <a:p>
            <a:pPr lvl="1">
              <a:spcBef>
                <a:spcPct val="0"/>
              </a:spcBef>
            </a:pPr>
            <a:r>
              <a:rPr lang="en-US" altLang="en-US" sz="1600" dirty="0">
                <a:ea typeface="ＭＳ Ｐゴシック" panose="020B0600070205080204" pitchFamily="34" charset="-128"/>
              </a:rPr>
              <a:t>and/or unique ornamental attributes (design patents/industrial designs)</a:t>
            </a:r>
          </a:p>
          <a:p>
            <a:pPr>
              <a:spcBef>
                <a:spcPct val="0"/>
              </a:spcBef>
            </a:pPr>
            <a:r>
              <a:rPr lang="en-US" altLang="en-US" sz="2000" dirty="0">
                <a:ea typeface="ＭＳ Ｐゴシック" panose="020B0600070205080204" pitchFamily="34" charset="-128"/>
              </a:rPr>
              <a:t>But focus of the functional differentiation is not sustainable</a:t>
            </a:r>
          </a:p>
          <a:p>
            <a:pPr lvl="1">
              <a:spcBef>
                <a:spcPct val="0"/>
              </a:spcBef>
            </a:pPr>
            <a:r>
              <a:rPr lang="en-US" altLang="en-US" sz="1800" dirty="0">
                <a:ea typeface="ＭＳ Ｐゴシック" panose="020B0600070205080204" pitchFamily="34" charset="-128"/>
              </a:rPr>
              <a:t>Limited by </a:t>
            </a:r>
            <a:r>
              <a:rPr lang="en-US" altLang="en-US" sz="1800" dirty="0" err="1">
                <a:ea typeface="ＭＳ Ｐゴシック" panose="020B0600070205080204" pitchFamily="34" charset="-128"/>
              </a:rPr>
              <a:t>lifeterm</a:t>
            </a:r>
            <a:r>
              <a:rPr lang="en-US" altLang="en-US" sz="1800" dirty="0">
                <a:ea typeface="ＭＳ Ｐゴシック" panose="020B0600070205080204" pitchFamily="34" charset="-128"/>
              </a:rPr>
              <a:t> offered by the protection sought</a:t>
            </a:r>
          </a:p>
          <a:p>
            <a:pPr>
              <a:spcBef>
                <a:spcPct val="0"/>
              </a:spcBef>
            </a:pPr>
            <a:r>
              <a:rPr lang="en-US" altLang="en-US" sz="2000" dirty="0">
                <a:ea typeface="ＭＳ Ｐゴシック" panose="020B0600070205080204" pitchFamily="34" charset="-128"/>
              </a:rPr>
              <a:t>Thus, building an association between protected aspects &amp; a non-functional cognitive touch point is critical</a:t>
            </a:r>
          </a:p>
          <a:p>
            <a:pPr lvl="1">
              <a:spcBef>
                <a:spcPct val="0"/>
              </a:spcBef>
            </a:pPr>
            <a:r>
              <a:rPr lang="en-US" altLang="en-US" sz="1600" dirty="0">
                <a:ea typeface="ＭＳ Ｐゴシック" panose="020B0600070205080204" pitchFamily="34" charset="-128"/>
              </a:rPr>
              <a:t>Design elements central to the cognitive touch point are then secured </a:t>
            </a:r>
          </a:p>
          <a:p>
            <a:pPr lvl="2">
              <a:spcBef>
                <a:spcPct val="0"/>
              </a:spcBef>
            </a:pPr>
            <a:r>
              <a:rPr lang="en-US" altLang="en-US" sz="1600" dirty="0">
                <a:ea typeface="ＭＳ Ｐゴシック" panose="020B0600070205080204" pitchFamily="34" charset="-128"/>
              </a:rPr>
              <a:t>E.g. Shape, Color, Sound</a:t>
            </a:r>
          </a:p>
          <a:p>
            <a:pPr>
              <a:spcBef>
                <a:spcPct val="0"/>
              </a:spcBef>
            </a:pPr>
            <a:r>
              <a:rPr lang="en-US" altLang="en-US" sz="2000" dirty="0">
                <a:ea typeface="ＭＳ Ｐゴシック" panose="020B0600070205080204" pitchFamily="34" charset="-128"/>
              </a:rPr>
              <a:t>Carefully orchestrated advertising builds the association in the consumer’s mind to complete the strategy</a:t>
            </a:r>
          </a:p>
        </p:txBody>
      </p:sp>
      <p:sp>
        <p:nvSpPr>
          <p:cNvPr id="9" name="Rectangle 5"/>
          <p:cNvSpPr txBox="1">
            <a:spLocks noChangeArrowheads="1"/>
          </p:cNvSpPr>
          <p:nvPr/>
        </p:nvSpPr>
        <p:spPr>
          <a:xfrm>
            <a:off x="3810000" y="6494463"/>
            <a:ext cx="1295400" cy="287337"/>
          </a:xfrm>
          <a:prstGeom prst="rect">
            <a:avLst/>
          </a:prstGeom>
        </p:spPr>
        <p:txBody>
          <a:bodyPr/>
          <a:lstStyle>
            <a:defPPr>
              <a:defRPr lang="en-US"/>
            </a:defPPr>
            <a:lvl1pPr algn="ctr" rtl="0" fontAlgn="base">
              <a:spcBef>
                <a:spcPct val="0"/>
              </a:spcBef>
              <a:spcAft>
                <a:spcPct val="0"/>
              </a:spcAft>
              <a:defRPr sz="800" b="1" kern="1200">
                <a:solidFill>
                  <a:srgbClr val="000066"/>
                </a:solidFill>
                <a:latin typeface="Kunstler Script" panose="030304020206070D0D06"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latin typeface="Lucida Bright" panose="02040602050505020304" pitchFamily="18" charset="0"/>
              </a:rPr>
              <a:t>Copyright 2017</a:t>
            </a:r>
          </a:p>
          <a:p>
            <a:pPr>
              <a:defRPr/>
            </a:pPr>
            <a:r>
              <a:rPr lang="en-US" dirty="0">
                <a:latin typeface="Lucida Bright" panose="02040602050505020304" pitchFamily="18" charset="0"/>
              </a:rPr>
              <a:t>Arvind Viswanathan</a:t>
            </a:r>
          </a:p>
        </p:txBody>
      </p:sp>
      <p:sp>
        <p:nvSpPr>
          <p:cNvPr id="2" name="Slide Number Placeholder 1"/>
          <p:cNvSpPr>
            <a:spLocks noGrp="1"/>
          </p:cNvSpPr>
          <p:nvPr>
            <p:ph type="sldNum" sz="quarter" idx="4"/>
          </p:nvPr>
        </p:nvSpPr>
        <p:spPr/>
        <p:txBody>
          <a:bodyPr/>
          <a:lstStyle/>
          <a:p>
            <a:fld id="{2F6C268E-7CC2-4691-B094-21D7E6EC7F7F}" type="slidenum">
              <a:rPr lang="en-US" smtClean="0"/>
              <a:pPr/>
              <a:t>27</a:t>
            </a:fld>
            <a:endParaRPr lang="en-US" dirty="0"/>
          </a:p>
        </p:txBody>
      </p:sp>
      <p:sp>
        <p:nvSpPr>
          <p:cNvPr id="3" name="Rectangle 2"/>
          <p:cNvSpPr/>
          <p:nvPr/>
        </p:nvSpPr>
        <p:spPr>
          <a:xfrm>
            <a:off x="251520" y="836712"/>
            <a:ext cx="8784530" cy="1200329"/>
          </a:xfrm>
          <a:prstGeom prst="rect">
            <a:avLst/>
          </a:prstGeom>
        </p:spPr>
        <p:txBody>
          <a:bodyPr wrap="square">
            <a:spAutoFit/>
          </a:bodyPr>
          <a:lstStyle/>
          <a:p>
            <a:pPr marL="400050" lvl="1" indent="0">
              <a:buFontTx/>
              <a:buNone/>
            </a:pPr>
            <a:r>
              <a:rPr lang="en-US" altLang="en-US" sz="2400" b="1" dirty="0">
                <a:ea typeface="ＭＳ Ｐゴシック" panose="020B0600070205080204" pitchFamily="34" charset="-128"/>
              </a:rPr>
              <a:t>The </a:t>
            </a:r>
            <a:r>
              <a:rPr lang="en-US" altLang="en-US" sz="2400" b="1" u="sng" dirty="0">
                <a:solidFill>
                  <a:srgbClr val="996633"/>
                </a:solidFill>
                <a:ea typeface="ＭＳ Ｐゴシック" panose="020B0600070205080204" pitchFamily="34" charset="-128"/>
              </a:rPr>
              <a:t>premeditated</a:t>
            </a:r>
            <a:r>
              <a:rPr lang="en-US" altLang="en-US" sz="2400" b="1" dirty="0">
                <a:ea typeface="ＭＳ Ｐゴシック" panose="020B0600070205080204" pitchFamily="34" charset="-128"/>
              </a:rPr>
              <a:t> use of </a:t>
            </a:r>
            <a:r>
              <a:rPr lang="en-US" altLang="en-US" sz="2400" b="1" dirty="0">
                <a:solidFill>
                  <a:srgbClr val="660066"/>
                </a:solidFill>
                <a:ea typeface="ＭＳ Ｐゴシック" panose="020B0600070205080204" pitchFamily="34" charset="-128"/>
              </a:rPr>
              <a:t>multiple intellectual property regimes</a:t>
            </a:r>
            <a:r>
              <a:rPr lang="en-US" altLang="en-US" sz="2400" b="1" dirty="0">
                <a:ea typeface="ＭＳ Ｐゴシック" panose="020B0600070205080204" pitchFamily="34" charset="-128"/>
              </a:rPr>
              <a:t> at </a:t>
            </a:r>
            <a:r>
              <a:rPr lang="en-US" altLang="en-US" sz="2400" b="1" dirty="0">
                <a:solidFill>
                  <a:srgbClr val="CC6600"/>
                </a:solidFill>
                <a:ea typeface="ＭＳ Ｐゴシック" panose="020B0600070205080204" pitchFamily="34" charset="-128"/>
              </a:rPr>
              <a:t>specific points</a:t>
            </a:r>
            <a:r>
              <a:rPr lang="en-US" altLang="en-US" sz="2400" b="1" dirty="0">
                <a:ea typeface="ＭＳ Ｐゴシック" panose="020B0600070205080204" pitchFamily="34" charset="-128"/>
              </a:rPr>
              <a:t> across the product </a:t>
            </a:r>
            <a:r>
              <a:rPr lang="en-US" altLang="en-US" sz="2400" b="1" dirty="0">
                <a:solidFill>
                  <a:srgbClr val="0070C0"/>
                </a:solidFill>
                <a:ea typeface="ＭＳ Ｐゴシック" panose="020B0600070205080204" pitchFamily="34" charset="-128"/>
              </a:rPr>
              <a:t>lifecycle</a:t>
            </a:r>
            <a:r>
              <a:rPr lang="en-US" altLang="en-US" sz="2400" b="1" dirty="0">
                <a:ea typeface="ＭＳ Ｐゴシック" panose="020B0600070205080204" pitchFamily="34" charset="-128"/>
              </a:rPr>
              <a:t>, in order to realize </a:t>
            </a:r>
            <a:r>
              <a:rPr lang="en-US" altLang="en-US" sz="2400" b="1" dirty="0">
                <a:solidFill>
                  <a:srgbClr val="000066"/>
                </a:solidFill>
                <a:ea typeface="ＭＳ Ｐゴシック" panose="020B0600070205080204" pitchFamily="34" charset="-128"/>
              </a:rPr>
              <a:t>sustainable differentiation</a:t>
            </a:r>
            <a:r>
              <a:rPr lang="en-US" altLang="en-US" sz="2400" b="1" dirty="0">
                <a:ea typeface="ＭＳ Ｐゴシック" panose="020B0600070205080204" pitchFamily="34" charset="-128"/>
              </a:rPr>
              <a:t>*</a:t>
            </a:r>
          </a:p>
        </p:txBody>
      </p:sp>
      <p:sp>
        <p:nvSpPr>
          <p:cNvPr id="12" name="TextBox 8"/>
          <p:cNvSpPr txBox="1">
            <a:spLocks noChangeArrowheads="1"/>
          </p:cNvSpPr>
          <p:nvPr/>
        </p:nvSpPr>
        <p:spPr bwMode="auto">
          <a:xfrm>
            <a:off x="0" y="5867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latin typeface="Arial" panose="020B0604020202020204" pitchFamily="34" charset="0"/>
              </a:rPr>
              <a:t>*: As defined by James Conley, Clinical Professor at both the Kellogg School of Management and the McCormick School of Engineering at Northwestern University</a:t>
            </a:r>
          </a:p>
        </p:txBody>
      </p:sp>
      <p:sp>
        <p:nvSpPr>
          <p:cNvPr id="8" name="Slide Number Placeholder 3">
            <a:extLst>
              <a:ext uri="{FF2B5EF4-FFF2-40B4-BE49-F238E27FC236}">
                <a16:creationId xmlns:a16="http://schemas.microsoft.com/office/drawing/2014/main" id="{AE0D85F6-8F03-4A29-A2C7-8326705AAB8F}"/>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27</a:t>
            </a:fld>
            <a:endParaRPr lang="en-US" dirty="0"/>
          </a:p>
        </p:txBody>
      </p:sp>
    </p:spTree>
    <p:extLst>
      <p:ext uri="{BB962C8B-B14F-4D97-AF65-F5344CB8AC3E}">
        <p14:creationId xmlns:p14="http://schemas.microsoft.com/office/powerpoint/2010/main" val="113049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2EFBF4-F389-46F0-94BA-7921B454EE57}"/>
              </a:ext>
            </a:extLst>
          </p:cNvPr>
          <p:cNvSpPr>
            <a:spLocks noGrp="1"/>
          </p:cNvSpPr>
          <p:nvPr>
            <p:ph type="ctrTitle"/>
          </p:nvPr>
        </p:nvSpPr>
        <p:spPr/>
        <p:txBody>
          <a:bodyPr/>
          <a:lstStyle/>
          <a:p>
            <a:r>
              <a:rPr lang="en-US" dirty="0"/>
              <a:t>Utilizing the Assets</a:t>
            </a:r>
            <a:endParaRPr lang="en-GB" dirty="0"/>
          </a:p>
        </p:txBody>
      </p:sp>
      <p:sp>
        <p:nvSpPr>
          <p:cNvPr id="6" name="Subtitle 5">
            <a:extLst>
              <a:ext uri="{FF2B5EF4-FFF2-40B4-BE49-F238E27FC236}">
                <a16:creationId xmlns:a16="http://schemas.microsoft.com/office/drawing/2014/main" id="{3DF73FAE-4C9C-4675-AB34-7F7E10FEF48D}"/>
              </a:ext>
            </a:extLst>
          </p:cNvPr>
          <p:cNvSpPr>
            <a:spLocks noGrp="1"/>
          </p:cNvSpPr>
          <p:nvPr>
            <p:ph type="subTitle" idx="1"/>
          </p:nvPr>
        </p:nvSpPr>
        <p:spPr/>
        <p:txBody>
          <a:bodyPr/>
          <a:lstStyle/>
          <a:p>
            <a:r>
              <a:rPr lang="en-US" dirty="0"/>
              <a:t>Making IP work for you</a:t>
            </a:r>
            <a:endParaRPr lang="en-GB" dirty="0"/>
          </a:p>
        </p:txBody>
      </p:sp>
      <p:sp>
        <p:nvSpPr>
          <p:cNvPr id="4" name="Slide Number Placeholder 3">
            <a:extLst>
              <a:ext uri="{FF2B5EF4-FFF2-40B4-BE49-F238E27FC236}">
                <a16:creationId xmlns:a16="http://schemas.microsoft.com/office/drawing/2014/main" id="{F8503BE2-CF79-41F4-A968-4CBC8C7ECED9}"/>
              </a:ext>
            </a:extLst>
          </p:cNvPr>
          <p:cNvSpPr>
            <a:spLocks noGrp="1"/>
          </p:cNvSpPr>
          <p:nvPr>
            <p:ph type="sldNum" sz="quarter" idx="4294967295"/>
          </p:nvPr>
        </p:nvSpPr>
        <p:spPr>
          <a:xfrm>
            <a:off x="8763000" y="6629400"/>
            <a:ext cx="381000" cy="168275"/>
          </a:xfrm>
        </p:spPr>
        <p:txBody>
          <a:bodyPr/>
          <a:lstStyle/>
          <a:p>
            <a:fld id="{2F6C268E-7CC2-4691-B094-21D7E6EC7F7F}" type="slidenum">
              <a:rPr lang="en-US" smtClean="0"/>
              <a:pPr/>
              <a:t>28</a:t>
            </a:fld>
            <a:endParaRPr lang="en-US" dirty="0"/>
          </a:p>
        </p:txBody>
      </p:sp>
    </p:spTree>
    <p:extLst>
      <p:ext uri="{BB962C8B-B14F-4D97-AF65-F5344CB8AC3E}">
        <p14:creationId xmlns:p14="http://schemas.microsoft.com/office/powerpoint/2010/main" val="698319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a:extLst>
              <a:ext uri="{FF2B5EF4-FFF2-40B4-BE49-F238E27FC236}">
                <a16:creationId xmlns:a16="http://schemas.microsoft.com/office/drawing/2014/main" id="{1C83FA61-AB24-42A3-A7E2-C99D5EFCDCE4}"/>
              </a:ext>
            </a:extLst>
          </p:cNvPr>
          <p:cNvSpPr>
            <a:spLocks noGrp="1"/>
          </p:cNvSpPr>
          <p:nvPr>
            <p:ph idx="1"/>
          </p:nvPr>
        </p:nvSpPr>
        <p:spPr>
          <a:xfrm>
            <a:off x="611188" y="908050"/>
            <a:ext cx="8229600" cy="846138"/>
          </a:xfrm>
        </p:spPr>
        <p:txBody>
          <a:bodyPr/>
          <a:lstStyle/>
          <a:p>
            <a:pPr marL="0" indent="0">
              <a:buFont typeface="Arial" panose="020B0604020202020204" pitchFamily="34" charset="0"/>
              <a:buNone/>
            </a:pPr>
            <a:r>
              <a:rPr lang="en-US" altLang="en-US"/>
              <a:t>3000 Raw Ideas = 1 Commercial Success</a:t>
            </a:r>
          </a:p>
        </p:txBody>
      </p:sp>
      <p:sp>
        <p:nvSpPr>
          <p:cNvPr id="73731" name="Title 2">
            <a:extLst>
              <a:ext uri="{FF2B5EF4-FFF2-40B4-BE49-F238E27FC236}">
                <a16:creationId xmlns:a16="http://schemas.microsoft.com/office/drawing/2014/main" id="{98459C0D-0AE3-430E-9C20-6F67DB63BA80}"/>
              </a:ext>
            </a:extLst>
          </p:cNvPr>
          <p:cNvSpPr>
            <a:spLocks noGrp="1"/>
          </p:cNvSpPr>
          <p:nvPr>
            <p:ph type="title"/>
          </p:nvPr>
        </p:nvSpPr>
        <p:spPr>
          <a:xfrm>
            <a:off x="457200" y="71438"/>
            <a:ext cx="8229600" cy="571500"/>
          </a:xfrm>
        </p:spPr>
        <p:txBody>
          <a:bodyPr/>
          <a:lstStyle/>
          <a:p>
            <a:r>
              <a:rPr lang="en-US" altLang="en-US" sz="3200"/>
              <a:t>Stages of New Product Development</a:t>
            </a:r>
          </a:p>
        </p:txBody>
      </p:sp>
      <p:sp>
        <p:nvSpPr>
          <p:cNvPr id="73732" name="Rectangle 6">
            <a:extLst>
              <a:ext uri="{FF2B5EF4-FFF2-40B4-BE49-F238E27FC236}">
                <a16:creationId xmlns:a16="http://schemas.microsoft.com/office/drawing/2014/main" id="{DE84A8F6-FF38-4E57-96E4-9FC645111AAA}"/>
              </a:ext>
            </a:extLst>
          </p:cNvPr>
          <p:cNvSpPr>
            <a:spLocks noChangeArrowheads="1"/>
          </p:cNvSpPr>
          <p:nvPr/>
        </p:nvSpPr>
        <p:spPr bwMode="auto">
          <a:xfrm>
            <a:off x="107950" y="5622925"/>
            <a:ext cx="8928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a:t>Greg Stevens and James Burley, 3,000 Raw Ideas = 1 Commercial Success, Research Technology Management, 40(3), May-June 1997, 16-27.</a:t>
            </a:r>
          </a:p>
        </p:txBody>
      </p:sp>
      <p:sp>
        <p:nvSpPr>
          <p:cNvPr id="73733" name="TextBox 7">
            <a:extLst>
              <a:ext uri="{FF2B5EF4-FFF2-40B4-BE49-F238E27FC236}">
                <a16:creationId xmlns:a16="http://schemas.microsoft.com/office/drawing/2014/main" id="{4DB5A3D6-DE89-419D-BA0E-87DC4AA16D3C}"/>
              </a:ext>
            </a:extLst>
          </p:cNvPr>
          <p:cNvSpPr txBox="1">
            <a:spLocks noChangeArrowheads="1"/>
          </p:cNvSpPr>
          <p:nvPr/>
        </p:nvSpPr>
        <p:spPr bwMode="auto">
          <a:xfrm>
            <a:off x="323850" y="2047875"/>
            <a:ext cx="39497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2400">
                <a:solidFill>
                  <a:srgbClr val="000066"/>
                </a:solidFill>
              </a:rPr>
              <a:t>Raw Ideas</a:t>
            </a:r>
          </a:p>
          <a:p>
            <a:pPr eaLnBrk="1" hangingPunct="1">
              <a:buFont typeface="Arial" panose="020B0604020202020204" pitchFamily="34" charset="0"/>
              <a:buChar char="•"/>
            </a:pPr>
            <a:r>
              <a:rPr lang="en-US" altLang="en-US" sz="2400">
                <a:solidFill>
                  <a:srgbClr val="000066"/>
                </a:solidFill>
              </a:rPr>
              <a:t>Ideas Submitted</a:t>
            </a:r>
          </a:p>
          <a:p>
            <a:pPr eaLnBrk="1" hangingPunct="1">
              <a:buFont typeface="Arial" panose="020B0604020202020204" pitchFamily="34" charset="0"/>
              <a:buChar char="•"/>
            </a:pPr>
            <a:r>
              <a:rPr lang="en-US" altLang="en-US" sz="2400">
                <a:solidFill>
                  <a:srgbClr val="000066"/>
                </a:solidFill>
              </a:rPr>
              <a:t>Small Projects</a:t>
            </a:r>
          </a:p>
          <a:p>
            <a:pPr eaLnBrk="1" hangingPunct="1">
              <a:buFont typeface="Arial" panose="020B0604020202020204" pitchFamily="34" charset="0"/>
              <a:buChar char="•"/>
            </a:pPr>
            <a:r>
              <a:rPr lang="en-US" altLang="en-US" sz="2400">
                <a:solidFill>
                  <a:srgbClr val="000066"/>
                </a:solidFill>
              </a:rPr>
              <a:t>Significant Developments</a:t>
            </a:r>
          </a:p>
          <a:p>
            <a:pPr eaLnBrk="1" hangingPunct="1">
              <a:buFont typeface="Arial" panose="020B0604020202020204" pitchFamily="34" charset="0"/>
              <a:buChar char="•"/>
            </a:pPr>
            <a:r>
              <a:rPr lang="en-US" altLang="en-US" sz="2400">
                <a:solidFill>
                  <a:srgbClr val="000066"/>
                </a:solidFill>
              </a:rPr>
              <a:t>Major Developments</a:t>
            </a:r>
          </a:p>
          <a:p>
            <a:pPr eaLnBrk="1" hangingPunct="1">
              <a:buFont typeface="Arial" panose="020B0604020202020204" pitchFamily="34" charset="0"/>
              <a:buChar char="•"/>
            </a:pPr>
            <a:r>
              <a:rPr lang="en-US" altLang="en-US" sz="2400">
                <a:solidFill>
                  <a:srgbClr val="000066"/>
                </a:solidFill>
              </a:rPr>
              <a:t>Launches</a:t>
            </a:r>
          </a:p>
          <a:p>
            <a:pPr eaLnBrk="1" hangingPunct="1">
              <a:buFont typeface="Arial" panose="020B0604020202020204" pitchFamily="34" charset="0"/>
              <a:buChar char="•"/>
            </a:pPr>
            <a:r>
              <a:rPr lang="en-US" altLang="en-US" sz="2400">
                <a:solidFill>
                  <a:srgbClr val="000066"/>
                </a:solidFill>
              </a:rPr>
              <a:t>Commercial Success</a:t>
            </a:r>
          </a:p>
        </p:txBody>
      </p:sp>
      <p:sp>
        <p:nvSpPr>
          <p:cNvPr id="73734" name="TextBox 8">
            <a:extLst>
              <a:ext uri="{FF2B5EF4-FFF2-40B4-BE49-F238E27FC236}">
                <a16:creationId xmlns:a16="http://schemas.microsoft.com/office/drawing/2014/main" id="{DED425F1-5C05-4257-81E8-3CE0206A35EA}"/>
              </a:ext>
            </a:extLst>
          </p:cNvPr>
          <p:cNvSpPr txBox="1">
            <a:spLocks noChangeArrowheads="1"/>
          </p:cNvSpPr>
          <p:nvPr/>
        </p:nvSpPr>
        <p:spPr bwMode="auto">
          <a:xfrm>
            <a:off x="4572000" y="2047875"/>
            <a:ext cx="11588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2400">
                <a:solidFill>
                  <a:srgbClr val="000066"/>
                </a:solidFill>
              </a:rPr>
              <a:t>3000</a:t>
            </a:r>
          </a:p>
          <a:p>
            <a:pPr eaLnBrk="1" hangingPunct="1">
              <a:buFont typeface="Arial" panose="020B0604020202020204" pitchFamily="34" charset="0"/>
              <a:buChar char="•"/>
            </a:pPr>
            <a:r>
              <a:rPr lang="en-US" altLang="en-US" sz="2400">
                <a:solidFill>
                  <a:srgbClr val="000066"/>
                </a:solidFill>
              </a:rPr>
              <a:t>300</a:t>
            </a:r>
          </a:p>
          <a:p>
            <a:pPr eaLnBrk="1" hangingPunct="1">
              <a:buFont typeface="Arial" panose="020B0604020202020204" pitchFamily="34" charset="0"/>
              <a:buChar char="•"/>
            </a:pPr>
            <a:r>
              <a:rPr lang="en-US" altLang="en-US" sz="2400">
                <a:solidFill>
                  <a:srgbClr val="000066"/>
                </a:solidFill>
              </a:rPr>
              <a:t>125</a:t>
            </a:r>
          </a:p>
          <a:p>
            <a:pPr eaLnBrk="1" hangingPunct="1">
              <a:buFont typeface="Arial" panose="020B0604020202020204" pitchFamily="34" charset="0"/>
              <a:buChar char="•"/>
            </a:pPr>
            <a:r>
              <a:rPr lang="en-US" altLang="en-US" sz="2400">
                <a:solidFill>
                  <a:srgbClr val="000066"/>
                </a:solidFill>
              </a:rPr>
              <a:t>9</a:t>
            </a:r>
          </a:p>
          <a:p>
            <a:pPr eaLnBrk="1" hangingPunct="1">
              <a:buFont typeface="Arial" panose="020B0604020202020204" pitchFamily="34" charset="0"/>
              <a:buChar char="•"/>
            </a:pPr>
            <a:r>
              <a:rPr lang="en-US" altLang="en-US" sz="2400">
                <a:solidFill>
                  <a:srgbClr val="000066"/>
                </a:solidFill>
              </a:rPr>
              <a:t>4</a:t>
            </a:r>
          </a:p>
          <a:p>
            <a:pPr eaLnBrk="1" hangingPunct="1">
              <a:buFont typeface="Arial" panose="020B0604020202020204" pitchFamily="34" charset="0"/>
              <a:buChar char="•"/>
            </a:pPr>
            <a:r>
              <a:rPr lang="en-US" altLang="en-US" sz="2400">
                <a:solidFill>
                  <a:srgbClr val="000066"/>
                </a:solidFill>
              </a:rPr>
              <a:t>1.7</a:t>
            </a:r>
          </a:p>
          <a:p>
            <a:pPr eaLnBrk="1" hangingPunct="1">
              <a:buFont typeface="Arial" panose="020B0604020202020204" pitchFamily="34" charset="0"/>
              <a:buChar char="•"/>
            </a:pPr>
            <a:r>
              <a:rPr lang="en-US" altLang="en-US" sz="2400">
                <a:solidFill>
                  <a:srgbClr val="000066"/>
                </a:solidFill>
              </a:rPr>
              <a:t>1</a:t>
            </a:r>
          </a:p>
        </p:txBody>
      </p:sp>
      <p:sp>
        <p:nvSpPr>
          <p:cNvPr id="73735" name="Slide Number Placeholder 5">
            <a:extLst>
              <a:ext uri="{FF2B5EF4-FFF2-40B4-BE49-F238E27FC236}">
                <a16:creationId xmlns:a16="http://schemas.microsoft.com/office/drawing/2014/main" id="{54F5DDD9-5035-4F8A-995E-F522BC5CF816}"/>
              </a:ext>
            </a:extLst>
          </p:cNvPr>
          <p:cNvSpPr>
            <a:spLocks noGrp="1"/>
          </p:cNvSpPr>
          <p:nvPr>
            <p:ph type="sldNum" sz="quarter" idx="10"/>
          </p:nvPr>
        </p:nvSpPr>
        <p:spPr bwMode="auto">
          <a:xfrm>
            <a:off x="8532813" y="6669088"/>
            <a:ext cx="576262" cy="169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A9A810-C7AB-4523-A964-0934CB367977}" type="slidenum">
              <a:rPr lang="en-US" altLang="en-US">
                <a:solidFill>
                  <a:srgbClr val="000066"/>
                </a:solidFill>
                <a:latin typeface="Monotype Corsiva" panose="03010101010201010101" pitchFamily="66" charset="0"/>
              </a:rPr>
              <a:pPr eaLnBrk="1" hangingPunct="1"/>
              <a:t>29</a:t>
            </a:fld>
            <a:endParaRPr lang="en-US" altLang="en-US">
              <a:solidFill>
                <a:srgbClr val="000066"/>
              </a:solidFill>
              <a:latin typeface="Monotype Corsiva" panose="03010101010201010101" pitchFamily="66" charset="0"/>
            </a:endParaRPr>
          </a:p>
        </p:txBody>
      </p:sp>
    </p:spTree>
    <p:extLst>
      <p:ext uri="{BB962C8B-B14F-4D97-AF65-F5344CB8AC3E}">
        <p14:creationId xmlns:p14="http://schemas.microsoft.com/office/powerpoint/2010/main" val="418085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6A59-5671-4F0F-9D81-DBE7670F8FD5}"/>
              </a:ext>
            </a:extLst>
          </p:cNvPr>
          <p:cNvSpPr>
            <a:spLocks noGrp="1"/>
          </p:cNvSpPr>
          <p:nvPr>
            <p:ph type="title"/>
          </p:nvPr>
        </p:nvSpPr>
        <p:spPr/>
        <p:txBody>
          <a:bodyPr/>
          <a:lstStyle/>
          <a:p>
            <a:r>
              <a:rPr lang="en-US" dirty="0"/>
              <a:t>What is Strategy?</a:t>
            </a:r>
            <a:endParaRPr lang="en-GB" dirty="0"/>
          </a:p>
        </p:txBody>
      </p:sp>
      <p:sp>
        <p:nvSpPr>
          <p:cNvPr id="4" name="Slide Number Placeholder 3">
            <a:extLst>
              <a:ext uri="{FF2B5EF4-FFF2-40B4-BE49-F238E27FC236}">
                <a16:creationId xmlns:a16="http://schemas.microsoft.com/office/drawing/2014/main" id="{15A6733E-FFDA-4943-BCA7-E08B9FA1A505}"/>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3</a:t>
            </a:fld>
            <a:endParaRPr lang="en-US" dirty="0"/>
          </a:p>
        </p:txBody>
      </p:sp>
      <p:sp>
        <p:nvSpPr>
          <p:cNvPr id="5" name="Rectangle 4">
            <a:extLst>
              <a:ext uri="{FF2B5EF4-FFF2-40B4-BE49-F238E27FC236}">
                <a16:creationId xmlns:a16="http://schemas.microsoft.com/office/drawing/2014/main" id="{888A781E-C13B-4F4F-83D0-DA6A49497625}"/>
              </a:ext>
            </a:extLst>
          </p:cNvPr>
          <p:cNvSpPr/>
          <p:nvPr/>
        </p:nvSpPr>
        <p:spPr>
          <a:xfrm>
            <a:off x="323528" y="1517013"/>
            <a:ext cx="5724636" cy="3046988"/>
          </a:xfrm>
          <a:prstGeom prst="rect">
            <a:avLst/>
          </a:prstGeom>
          <a:solidFill>
            <a:schemeClr val="tx2">
              <a:lumMod val="75000"/>
            </a:schemeClr>
          </a:solidFill>
        </p:spPr>
        <p:txBody>
          <a:bodyPr wrap="square">
            <a:spAutoFit/>
          </a:bodyPr>
          <a:lstStyle/>
          <a:p>
            <a:r>
              <a:rPr lang="en-GB" sz="3200" dirty="0">
                <a:solidFill>
                  <a:schemeClr val="bg1"/>
                </a:solidFill>
              </a:rPr>
              <a:t>"...broad formula for </a:t>
            </a:r>
            <a:r>
              <a:rPr lang="en-GB" sz="3200" b="1" dirty="0">
                <a:solidFill>
                  <a:srgbClr val="FFFF99"/>
                </a:solidFill>
              </a:rPr>
              <a:t>how a business is going to compete</a:t>
            </a:r>
            <a:r>
              <a:rPr lang="en-GB" sz="3200" dirty="0">
                <a:solidFill>
                  <a:schemeClr val="bg1"/>
                </a:solidFill>
              </a:rPr>
              <a:t>, what its goals should be, and what policies will be needed to carry out those goals“</a:t>
            </a:r>
            <a:r>
              <a:rPr lang="en-GB" sz="3200" baseline="30000" dirty="0">
                <a:solidFill>
                  <a:schemeClr val="bg1">
                    <a:lumMod val="95000"/>
                  </a:schemeClr>
                </a:solidFill>
              </a:rPr>
              <a:t>†</a:t>
            </a:r>
          </a:p>
        </p:txBody>
      </p:sp>
      <p:sp>
        <p:nvSpPr>
          <p:cNvPr id="7" name="TextBox 6">
            <a:extLst>
              <a:ext uri="{FF2B5EF4-FFF2-40B4-BE49-F238E27FC236}">
                <a16:creationId xmlns:a16="http://schemas.microsoft.com/office/drawing/2014/main" id="{E27720E3-E992-46C4-91B8-F3260EBB6EBD}"/>
              </a:ext>
            </a:extLst>
          </p:cNvPr>
          <p:cNvSpPr txBox="1"/>
          <p:nvPr/>
        </p:nvSpPr>
        <p:spPr>
          <a:xfrm>
            <a:off x="145708" y="6006272"/>
            <a:ext cx="5218380" cy="261610"/>
          </a:xfrm>
          <a:prstGeom prst="rect">
            <a:avLst/>
          </a:prstGeom>
          <a:noFill/>
        </p:spPr>
        <p:txBody>
          <a:bodyPr wrap="square" rtlCol="0">
            <a:spAutoFit/>
          </a:bodyPr>
          <a:lstStyle/>
          <a:p>
            <a:r>
              <a:rPr lang="en-US" sz="1050" dirty="0"/>
              <a:t>†: </a:t>
            </a:r>
            <a:r>
              <a:rPr lang="en-GB" sz="1050" dirty="0"/>
              <a:t>Porter, Michael E. (1980). Competitive Strategy. Free Press</a:t>
            </a:r>
          </a:p>
        </p:txBody>
      </p:sp>
      <p:pic>
        <p:nvPicPr>
          <p:cNvPr id="9" name="Picture 8">
            <a:extLst>
              <a:ext uri="{FF2B5EF4-FFF2-40B4-BE49-F238E27FC236}">
                <a16:creationId xmlns:a16="http://schemas.microsoft.com/office/drawing/2014/main" id="{FDB6F4D3-4390-447C-BDCB-8EB0D939FA3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39991" y="1196752"/>
            <a:ext cx="2450613" cy="1656184"/>
          </a:xfrm>
          <a:prstGeom prst="rect">
            <a:avLst/>
          </a:prstGeom>
        </p:spPr>
      </p:pic>
    </p:spTree>
    <p:extLst>
      <p:ext uri="{BB962C8B-B14F-4D97-AF65-F5344CB8AC3E}">
        <p14:creationId xmlns:p14="http://schemas.microsoft.com/office/powerpoint/2010/main" val="3815132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a:extLst>
              <a:ext uri="{FF2B5EF4-FFF2-40B4-BE49-F238E27FC236}">
                <a16:creationId xmlns:a16="http://schemas.microsoft.com/office/drawing/2014/main" id="{1C99EA49-53D1-4378-A8C0-651195B9F9BC}"/>
              </a:ext>
            </a:extLst>
          </p:cNvPr>
          <p:cNvSpPr>
            <a:spLocks noGrp="1"/>
          </p:cNvSpPr>
          <p:nvPr>
            <p:ph type="title"/>
          </p:nvPr>
        </p:nvSpPr>
        <p:spPr>
          <a:xfrm>
            <a:off x="323528" y="71438"/>
            <a:ext cx="8363266" cy="571500"/>
          </a:xfrm>
        </p:spPr>
        <p:txBody>
          <a:bodyPr/>
          <a:lstStyle/>
          <a:p>
            <a:r>
              <a:rPr lang="en-US" altLang="en-US" dirty="0"/>
              <a:t>Requirements at Various Stages of Development</a:t>
            </a:r>
          </a:p>
        </p:txBody>
      </p:sp>
      <p:cxnSp>
        <p:nvCxnSpPr>
          <p:cNvPr id="8" name="Straight Connector 7">
            <a:extLst>
              <a:ext uri="{FF2B5EF4-FFF2-40B4-BE49-F238E27FC236}">
                <a16:creationId xmlns:a16="http://schemas.microsoft.com/office/drawing/2014/main" id="{C26C0999-31B1-41CB-8496-1C9AFC246704}"/>
              </a:ext>
            </a:extLst>
          </p:cNvPr>
          <p:cNvCxnSpPr/>
          <p:nvPr/>
        </p:nvCxnSpPr>
        <p:spPr>
          <a:xfrm>
            <a:off x="971550" y="1268413"/>
            <a:ext cx="0" cy="45370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DC971B1-8F42-4B4D-9568-4847AEADACB7}"/>
              </a:ext>
            </a:extLst>
          </p:cNvPr>
          <p:cNvCxnSpPr/>
          <p:nvPr/>
        </p:nvCxnSpPr>
        <p:spPr>
          <a:xfrm>
            <a:off x="755650" y="5589588"/>
            <a:ext cx="81375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261" name="TextBox 9">
            <a:extLst>
              <a:ext uri="{FF2B5EF4-FFF2-40B4-BE49-F238E27FC236}">
                <a16:creationId xmlns:a16="http://schemas.microsoft.com/office/drawing/2014/main" id="{CD97AAC4-471A-43C9-B5CE-7B954D38EE49}"/>
              </a:ext>
            </a:extLst>
          </p:cNvPr>
          <p:cNvSpPr txBox="1">
            <a:spLocks noChangeArrowheads="1"/>
          </p:cNvSpPr>
          <p:nvPr/>
        </p:nvSpPr>
        <p:spPr bwMode="auto">
          <a:xfrm>
            <a:off x="1054100" y="5673725"/>
            <a:ext cx="781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rgbClr val="663300"/>
                </a:solidFill>
              </a:rPr>
              <a:t>Raw Ideas</a:t>
            </a:r>
          </a:p>
        </p:txBody>
      </p:sp>
      <p:sp>
        <p:nvSpPr>
          <p:cNvPr id="96262" name="TextBox 10">
            <a:extLst>
              <a:ext uri="{FF2B5EF4-FFF2-40B4-BE49-F238E27FC236}">
                <a16:creationId xmlns:a16="http://schemas.microsoft.com/office/drawing/2014/main" id="{1BFA8593-2EFE-4304-9BAA-75865D6DE9FB}"/>
              </a:ext>
            </a:extLst>
          </p:cNvPr>
          <p:cNvSpPr txBox="1">
            <a:spLocks noChangeArrowheads="1"/>
          </p:cNvSpPr>
          <p:nvPr/>
        </p:nvSpPr>
        <p:spPr bwMode="auto">
          <a:xfrm>
            <a:off x="1835150" y="5673725"/>
            <a:ext cx="1296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rgbClr val="663300"/>
                </a:solidFill>
              </a:rPr>
              <a:t>Ideas Submitted</a:t>
            </a:r>
          </a:p>
        </p:txBody>
      </p:sp>
      <p:sp>
        <p:nvSpPr>
          <p:cNvPr id="96263" name="TextBox 11">
            <a:extLst>
              <a:ext uri="{FF2B5EF4-FFF2-40B4-BE49-F238E27FC236}">
                <a16:creationId xmlns:a16="http://schemas.microsoft.com/office/drawing/2014/main" id="{0AC3244A-62FF-4D56-9F6C-552EDA8085EB}"/>
              </a:ext>
            </a:extLst>
          </p:cNvPr>
          <p:cNvSpPr txBox="1">
            <a:spLocks noChangeArrowheads="1"/>
          </p:cNvSpPr>
          <p:nvPr/>
        </p:nvSpPr>
        <p:spPr bwMode="auto">
          <a:xfrm>
            <a:off x="3238500" y="5673725"/>
            <a:ext cx="1117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rgbClr val="663300"/>
                </a:solidFill>
              </a:rPr>
              <a:t>Small Projects</a:t>
            </a:r>
          </a:p>
        </p:txBody>
      </p:sp>
      <p:sp>
        <p:nvSpPr>
          <p:cNvPr id="96264" name="TextBox 12">
            <a:extLst>
              <a:ext uri="{FF2B5EF4-FFF2-40B4-BE49-F238E27FC236}">
                <a16:creationId xmlns:a16="http://schemas.microsoft.com/office/drawing/2014/main" id="{FFD8D727-ED41-4522-9406-CBA95709B031}"/>
              </a:ext>
            </a:extLst>
          </p:cNvPr>
          <p:cNvSpPr txBox="1">
            <a:spLocks noChangeArrowheads="1"/>
          </p:cNvSpPr>
          <p:nvPr/>
        </p:nvSpPr>
        <p:spPr bwMode="auto">
          <a:xfrm>
            <a:off x="4356100" y="5673725"/>
            <a:ext cx="16525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rgbClr val="663300"/>
                </a:solidFill>
              </a:rPr>
              <a:t>Significant Developments</a:t>
            </a:r>
          </a:p>
        </p:txBody>
      </p:sp>
      <p:sp>
        <p:nvSpPr>
          <p:cNvPr id="96265" name="TextBox 13">
            <a:extLst>
              <a:ext uri="{FF2B5EF4-FFF2-40B4-BE49-F238E27FC236}">
                <a16:creationId xmlns:a16="http://schemas.microsoft.com/office/drawing/2014/main" id="{44651ED7-BC30-428E-AC6E-3AA945BF16DC}"/>
              </a:ext>
            </a:extLst>
          </p:cNvPr>
          <p:cNvSpPr txBox="1">
            <a:spLocks noChangeArrowheads="1"/>
          </p:cNvSpPr>
          <p:nvPr/>
        </p:nvSpPr>
        <p:spPr bwMode="auto">
          <a:xfrm>
            <a:off x="5867400" y="5673725"/>
            <a:ext cx="1654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rgbClr val="663300"/>
                </a:solidFill>
              </a:rPr>
              <a:t>Major Developments</a:t>
            </a:r>
          </a:p>
        </p:txBody>
      </p:sp>
      <p:sp>
        <p:nvSpPr>
          <p:cNvPr id="96266" name="TextBox 14">
            <a:extLst>
              <a:ext uri="{FF2B5EF4-FFF2-40B4-BE49-F238E27FC236}">
                <a16:creationId xmlns:a16="http://schemas.microsoft.com/office/drawing/2014/main" id="{E6A7D0DD-252E-4069-9ACA-BA7572F9F2C4}"/>
              </a:ext>
            </a:extLst>
          </p:cNvPr>
          <p:cNvSpPr txBox="1">
            <a:spLocks noChangeArrowheads="1"/>
          </p:cNvSpPr>
          <p:nvPr/>
        </p:nvSpPr>
        <p:spPr bwMode="auto">
          <a:xfrm>
            <a:off x="7464425" y="5813425"/>
            <a:ext cx="1284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rgbClr val="663300"/>
                </a:solidFill>
              </a:rPr>
              <a:t>Launches</a:t>
            </a:r>
          </a:p>
        </p:txBody>
      </p:sp>
      <p:sp>
        <p:nvSpPr>
          <p:cNvPr id="96267" name="TextBox 16">
            <a:extLst>
              <a:ext uri="{FF2B5EF4-FFF2-40B4-BE49-F238E27FC236}">
                <a16:creationId xmlns:a16="http://schemas.microsoft.com/office/drawing/2014/main" id="{F527DB59-C299-4DAA-A769-424D79CB1FDE}"/>
              </a:ext>
            </a:extLst>
          </p:cNvPr>
          <p:cNvSpPr txBox="1">
            <a:spLocks noChangeArrowheads="1"/>
          </p:cNvSpPr>
          <p:nvPr/>
        </p:nvSpPr>
        <p:spPr bwMode="auto">
          <a:xfrm>
            <a:off x="1006475" y="4868863"/>
            <a:ext cx="973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2060"/>
                </a:solidFill>
              </a:rPr>
              <a:t>Trade secrets</a:t>
            </a:r>
          </a:p>
        </p:txBody>
      </p:sp>
      <p:sp>
        <p:nvSpPr>
          <p:cNvPr id="96268" name="TextBox 17">
            <a:extLst>
              <a:ext uri="{FF2B5EF4-FFF2-40B4-BE49-F238E27FC236}">
                <a16:creationId xmlns:a16="http://schemas.microsoft.com/office/drawing/2014/main" id="{12734F2B-342D-4DA0-88B9-796B1C86E02F}"/>
              </a:ext>
            </a:extLst>
          </p:cNvPr>
          <p:cNvSpPr txBox="1">
            <a:spLocks noChangeArrowheads="1"/>
          </p:cNvSpPr>
          <p:nvPr/>
        </p:nvSpPr>
        <p:spPr bwMode="auto">
          <a:xfrm>
            <a:off x="1763713" y="4089400"/>
            <a:ext cx="18002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002060"/>
                </a:solidFill>
              </a:rPr>
              <a:t>Trade secrets, Patents, Know-how, Business Plan</a:t>
            </a:r>
          </a:p>
        </p:txBody>
      </p:sp>
      <p:sp>
        <p:nvSpPr>
          <p:cNvPr id="96269" name="TextBox 18">
            <a:extLst>
              <a:ext uri="{FF2B5EF4-FFF2-40B4-BE49-F238E27FC236}">
                <a16:creationId xmlns:a16="http://schemas.microsoft.com/office/drawing/2014/main" id="{28DF1712-1AA8-4952-B275-8D617C0E95F8}"/>
              </a:ext>
            </a:extLst>
          </p:cNvPr>
          <p:cNvSpPr txBox="1">
            <a:spLocks noChangeArrowheads="1"/>
          </p:cNvSpPr>
          <p:nvPr/>
        </p:nvSpPr>
        <p:spPr bwMode="auto">
          <a:xfrm>
            <a:off x="3132138" y="3240088"/>
            <a:ext cx="1692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2060"/>
                </a:solidFill>
              </a:rPr>
              <a:t>Patents, Trade secrets, Know-how</a:t>
            </a:r>
          </a:p>
        </p:txBody>
      </p:sp>
      <p:sp>
        <p:nvSpPr>
          <p:cNvPr id="96270" name="TextBox 19">
            <a:extLst>
              <a:ext uri="{FF2B5EF4-FFF2-40B4-BE49-F238E27FC236}">
                <a16:creationId xmlns:a16="http://schemas.microsoft.com/office/drawing/2014/main" id="{2D090992-C12A-473F-9F7D-FED546C534F2}"/>
              </a:ext>
            </a:extLst>
          </p:cNvPr>
          <p:cNvSpPr txBox="1">
            <a:spLocks noChangeArrowheads="1"/>
          </p:cNvSpPr>
          <p:nvPr/>
        </p:nvSpPr>
        <p:spPr bwMode="auto">
          <a:xfrm>
            <a:off x="4356100" y="2317750"/>
            <a:ext cx="19161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2060"/>
                </a:solidFill>
              </a:rPr>
              <a:t>Patents, Designs,</a:t>
            </a:r>
          </a:p>
          <a:p>
            <a:pPr algn="ctr" eaLnBrk="1" hangingPunct="1"/>
            <a:r>
              <a:rPr lang="en-US" altLang="en-US" sz="1600">
                <a:solidFill>
                  <a:srgbClr val="002060"/>
                </a:solidFill>
              </a:rPr>
              <a:t>Know-how, Prototypes, Market Testing, Regulatory Approvals</a:t>
            </a:r>
          </a:p>
        </p:txBody>
      </p:sp>
      <p:sp>
        <p:nvSpPr>
          <p:cNvPr id="96271" name="TextBox 20">
            <a:extLst>
              <a:ext uri="{FF2B5EF4-FFF2-40B4-BE49-F238E27FC236}">
                <a16:creationId xmlns:a16="http://schemas.microsoft.com/office/drawing/2014/main" id="{96E84F9D-A018-484A-BAF8-A8970EDC6A82}"/>
              </a:ext>
            </a:extLst>
          </p:cNvPr>
          <p:cNvSpPr txBox="1">
            <a:spLocks noChangeArrowheads="1"/>
          </p:cNvSpPr>
          <p:nvPr/>
        </p:nvSpPr>
        <p:spPr bwMode="auto">
          <a:xfrm>
            <a:off x="5776913" y="1393825"/>
            <a:ext cx="19161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002060"/>
                </a:solidFill>
              </a:rPr>
              <a:t>Scale-ups, Designs, Trademarks, Manufacturing Facility</a:t>
            </a:r>
          </a:p>
        </p:txBody>
      </p:sp>
      <p:sp>
        <p:nvSpPr>
          <p:cNvPr id="96272" name="TextBox 21">
            <a:extLst>
              <a:ext uri="{FF2B5EF4-FFF2-40B4-BE49-F238E27FC236}">
                <a16:creationId xmlns:a16="http://schemas.microsoft.com/office/drawing/2014/main" id="{5A52F422-871E-490C-A462-1EECD6002D9A}"/>
              </a:ext>
            </a:extLst>
          </p:cNvPr>
          <p:cNvSpPr txBox="1">
            <a:spLocks noChangeArrowheads="1"/>
          </p:cNvSpPr>
          <p:nvPr/>
        </p:nvSpPr>
        <p:spPr bwMode="auto">
          <a:xfrm>
            <a:off x="7092950" y="1052513"/>
            <a:ext cx="1916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2060"/>
                </a:solidFill>
              </a:rPr>
              <a:t>Marketing &amp; Sales</a:t>
            </a:r>
          </a:p>
        </p:txBody>
      </p:sp>
      <p:sp>
        <p:nvSpPr>
          <p:cNvPr id="96275" name="Slide Number Placeholder 5">
            <a:extLst>
              <a:ext uri="{FF2B5EF4-FFF2-40B4-BE49-F238E27FC236}">
                <a16:creationId xmlns:a16="http://schemas.microsoft.com/office/drawing/2014/main" id="{7D3EBDB4-B498-48DB-A34C-BB2927215FD8}"/>
              </a:ext>
            </a:extLst>
          </p:cNvPr>
          <p:cNvSpPr>
            <a:spLocks noGrp="1"/>
          </p:cNvSpPr>
          <p:nvPr>
            <p:ph type="sldNum" sz="quarter" idx="10"/>
          </p:nvPr>
        </p:nvSpPr>
        <p:spPr bwMode="auto">
          <a:xfrm>
            <a:off x="8532813" y="6669088"/>
            <a:ext cx="576262" cy="169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D93026-469D-49F5-AD04-A08D05CE70DC}" type="slidenum">
              <a:rPr lang="en-US" altLang="en-US">
                <a:solidFill>
                  <a:srgbClr val="000066"/>
                </a:solidFill>
                <a:latin typeface="Monotype Corsiva" panose="03010101010201010101" pitchFamily="66" charset="0"/>
              </a:rPr>
              <a:pPr eaLnBrk="1" hangingPunct="1"/>
              <a:t>30</a:t>
            </a:fld>
            <a:endParaRPr lang="en-US" altLang="en-US">
              <a:solidFill>
                <a:srgbClr val="000066"/>
              </a:solidFill>
              <a:latin typeface="Monotype Corsiva" panose="03010101010201010101" pitchFamily="66" charset="0"/>
            </a:endParaRPr>
          </a:p>
        </p:txBody>
      </p:sp>
      <p:sp>
        <p:nvSpPr>
          <p:cNvPr id="25" name="Freeform 2">
            <a:extLst>
              <a:ext uri="{FF2B5EF4-FFF2-40B4-BE49-F238E27FC236}">
                <a16:creationId xmlns:a16="http://schemas.microsoft.com/office/drawing/2014/main" id="{DBD07D96-39B5-48C2-BFF3-A79664951471}"/>
              </a:ext>
            </a:extLst>
          </p:cNvPr>
          <p:cNvSpPr>
            <a:spLocks/>
          </p:cNvSpPr>
          <p:nvPr/>
        </p:nvSpPr>
        <p:spPr bwMode="auto">
          <a:xfrm>
            <a:off x="1373832" y="1700808"/>
            <a:ext cx="7086600" cy="3530600"/>
          </a:xfrm>
          <a:custGeom>
            <a:avLst/>
            <a:gdLst>
              <a:gd name="T0" fmla="*/ 0 w 3792"/>
              <a:gd name="T1" fmla="*/ 3505200 h 2224"/>
              <a:gd name="T2" fmla="*/ 986742 w 3792"/>
              <a:gd name="T3" fmla="*/ 3505200 h 2224"/>
              <a:gd name="T4" fmla="*/ 1973484 w 3792"/>
              <a:gd name="T5" fmla="*/ 3352800 h 2224"/>
              <a:gd name="T6" fmla="*/ 3139633 w 3792"/>
              <a:gd name="T7" fmla="*/ 2895600 h 2224"/>
              <a:gd name="T8" fmla="*/ 4216078 w 3792"/>
              <a:gd name="T9" fmla="*/ 2286000 h 2224"/>
              <a:gd name="T10" fmla="*/ 5292524 w 3792"/>
              <a:gd name="T11" fmla="*/ 1600200 h 2224"/>
              <a:gd name="T12" fmla="*/ 6368970 w 3792"/>
              <a:gd name="T13" fmla="*/ 838200 h 2224"/>
              <a:gd name="T14" fmla="*/ 7086600 w 3792"/>
              <a:gd name="T15" fmla="*/ 0 h 22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92" h="2224">
                <a:moveTo>
                  <a:pt x="0" y="2208"/>
                </a:moveTo>
                <a:cubicBezTo>
                  <a:pt x="176" y="2216"/>
                  <a:pt x="352" y="2224"/>
                  <a:pt x="528" y="2208"/>
                </a:cubicBezTo>
                <a:cubicBezTo>
                  <a:pt x="704" y="2192"/>
                  <a:pt x="864" y="2176"/>
                  <a:pt x="1056" y="2112"/>
                </a:cubicBezTo>
                <a:cubicBezTo>
                  <a:pt x="1248" y="2048"/>
                  <a:pt x="1480" y="1936"/>
                  <a:pt x="1680" y="1824"/>
                </a:cubicBezTo>
                <a:cubicBezTo>
                  <a:pt x="1880" y="1712"/>
                  <a:pt x="2064" y="1576"/>
                  <a:pt x="2256" y="1440"/>
                </a:cubicBezTo>
                <a:cubicBezTo>
                  <a:pt x="2448" y="1304"/>
                  <a:pt x="2640" y="1160"/>
                  <a:pt x="2832" y="1008"/>
                </a:cubicBezTo>
                <a:cubicBezTo>
                  <a:pt x="3024" y="856"/>
                  <a:pt x="3248" y="696"/>
                  <a:pt x="3408" y="528"/>
                </a:cubicBezTo>
                <a:cubicBezTo>
                  <a:pt x="3568" y="360"/>
                  <a:pt x="3680" y="180"/>
                  <a:pt x="3792"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3680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A47A8-07D7-4AA4-B6A3-656BFF1CD413}"/>
              </a:ext>
            </a:extLst>
          </p:cNvPr>
          <p:cNvSpPr>
            <a:spLocks noGrp="1"/>
          </p:cNvSpPr>
          <p:nvPr>
            <p:ph type="title"/>
          </p:nvPr>
        </p:nvSpPr>
        <p:spPr/>
        <p:txBody>
          <a:bodyPr/>
          <a:lstStyle/>
          <a:p>
            <a:r>
              <a:rPr lang="en-US" dirty="0"/>
              <a:t>Leapfrogging Stages</a:t>
            </a:r>
            <a:endParaRPr lang="en-GB" dirty="0"/>
          </a:p>
        </p:txBody>
      </p:sp>
      <p:sp>
        <p:nvSpPr>
          <p:cNvPr id="3" name="Content Placeholder 2">
            <a:extLst>
              <a:ext uri="{FF2B5EF4-FFF2-40B4-BE49-F238E27FC236}">
                <a16:creationId xmlns:a16="http://schemas.microsoft.com/office/drawing/2014/main" id="{54EC82CC-F3E9-4CF9-9812-6EE9A1A32764}"/>
              </a:ext>
            </a:extLst>
          </p:cNvPr>
          <p:cNvSpPr>
            <a:spLocks noGrp="1"/>
          </p:cNvSpPr>
          <p:nvPr>
            <p:ph idx="1"/>
          </p:nvPr>
        </p:nvSpPr>
        <p:spPr/>
        <p:txBody>
          <a:bodyPr/>
          <a:lstStyle/>
          <a:p>
            <a:r>
              <a:rPr lang="en-US" dirty="0"/>
              <a:t>Risks greater at earlier stages; investments higher at later stages</a:t>
            </a:r>
          </a:p>
          <a:p>
            <a:r>
              <a:rPr lang="en-US" dirty="0"/>
              <a:t>Risk mitigation strategies include outsourcing some parts of the development</a:t>
            </a:r>
          </a:p>
          <a:p>
            <a:r>
              <a:rPr lang="en-US" dirty="0"/>
              <a:t>Ironclad agreements to be put in place</a:t>
            </a:r>
            <a:endParaRPr lang="en-GB" dirty="0"/>
          </a:p>
        </p:txBody>
      </p:sp>
      <p:sp>
        <p:nvSpPr>
          <p:cNvPr id="4" name="Slide Number Placeholder 3">
            <a:extLst>
              <a:ext uri="{FF2B5EF4-FFF2-40B4-BE49-F238E27FC236}">
                <a16:creationId xmlns:a16="http://schemas.microsoft.com/office/drawing/2014/main" id="{D1BB293D-43DB-4CFE-A5AB-91A60FE66545}"/>
              </a:ext>
            </a:extLst>
          </p:cNvPr>
          <p:cNvSpPr>
            <a:spLocks noGrp="1"/>
          </p:cNvSpPr>
          <p:nvPr>
            <p:ph type="sldNum" sz="quarter" idx="10"/>
          </p:nvPr>
        </p:nvSpPr>
        <p:spPr/>
        <p:txBody>
          <a:bodyPr/>
          <a:lstStyle/>
          <a:p>
            <a:fld id="{2F6C268E-7CC2-4691-B094-21D7E6EC7F7F}" type="slidenum">
              <a:rPr lang="en-US" smtClean="0"/>
              <a:pPr/>
              <a:t>31</a:t>
            </a:fld>
            <a:endParaRPr lang="en-US" dirty="0"/>
          </a:p>
        </p:txBody>
      </p:sp>
    </p:spTree>
    <p:extLst>
      <p:ext uri="{BB962C8B-B14F-4D97-AF65-F5344CB8AC3E}">
        <p14:creationId xmlns:p14="http://schemas.microsoft.com/office/powerpoint/2010/main" val="2482284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76200"/>
            <a:ext cx="8229600" cy="685800"/>
          </a:xfrm>
        </p:spPr>
        <p:txBody>
          <a:bodyPr/>
          <a:lstStyle/>
          <a:p>
            <a:r>
              <a:rPr lang="en-US" b="1" dirty="0">
                <a:solidFill>
                  <a:srgbClr val="003300"/>
                </a:solidFill>
              </a:rPr>
              <a:t>Assets </a:t>
            </a:r>
            <a:r>
              <a:rPr lang="en-US" b="1" dirty="0" err="1">
                <a:solidFill>
                  <a:srgbClr val="003300"/>
                </a:solidFill>
              </a:rPr>
              <a:t>Valorisation</a:t>
            </a:r>
            <a:endParaRPr lang="en-US" b="1" dirty="0">
              <a:solidFill>
                <a:srgbClr val="003300"/>
              </a:solidFill>
            </a:endParaRPr>
          </a:p>
        </p:txBody>
      </p:sp>
      <p:pic>
        <p:nvPicPr>
          <p:cNvPr id="101380" name="Picture 4" descr="MCj01977530000[1]"/>
          <p:cNvPicPr>
            <a:picLocks noGrp="1" noChangeAspect="1" noChangeArrowheads="1"/>
          </p:cNvPicPr>
          <p:nvPr>
            <p:ph idx="1"/>
          </p:nvPr>
        </p:nvPicPr>
        <p:blipFill>
          <a:blip r:embed="rId2" cstate="print"/>
          <a:srcRect/>
          <a:stretch>
            <a:fillRect/>
          </a:stretch>
        </p:blipFill>
        <p:spPr>
          <a:xfrm>
            <a:off x="6648450" y="3775075"/>
            <a:ext cx="2038350" cy="2168525"/>
          </a:xfrm>
          <a:noFill/>
        </p:spPr>
      </p:pic>
      <p:sp>
        <p:nvSpPr>
          <p:cNvPr id="101379" name="Rectangle 3"/>
          <p:cNvSpPr>
            <a:spLocks noGrp="1" noChangeArrowheads="1"/>
          </p:cNvSpPr>
          <p:nvPr>
            <p:ph type="body" sz="half" idx="4294967295"/>
          </p:nvPr>
        </p:nvSpPr>
        <p:spPr>
          <a:xfrm>
            <a:off x="251520" y="1124744"/>
            <a:ext cx="6248400" cy="4525963"/>
          </a:xfrm>
        </p:spPr>
        <p:txBody>
          <a:bodyPr>
            <a:normAutofit fontScale="85000" lnSpcReduction="20000"/>
          </a:bodyPr>
          <a:lstStyle/>
          <a:p>
            <a:pPr>
              <a:lnSpc>
                <a:spcPct val="150000"/>
              </a:lnSpc>
            </a:pPr>
            <a:r>
              <a:rPr lang="en-US" sz="2400" dirty="0">
                <a:solidFill>
                  <a:srgbClr val="663300"/>
                </a:solidFill>
              </a:rPr>
              <a:t>Selling of assets: one time transaction for an agreed upon value</a:t>
            </a:r>
          </a:p>
          <a:p>
            <a:pPr>
              <a:lnSpc>
                <a:spcPct val="150000"/>
              </a:lnSpc>
            </a:pPr>
            <a:r>
              <a:rPr lang="en-US" sz="2400" dirty="0">
                <a:solidFill>
                  <a:srgbClr val="663300"/>
                </a:solidFill>
              </a:rPr>
              <a:t>License: Permission given to a 3</a:t>
            </a:r>
            <a:r>
              <a:rPr lang="en-US" sz="2400" baseline="30000" dirty="0">
                <a:solidFill>
                  <a:srgbClr val="663300"/>
                </a:solidFill>
              </a:rPr>
              <a:t>rd</a:t>
            </a:r>
            <a:r>
              <a:rPr lang="en-US" sz="2400" dirty="0">
                <a:solidFill>
                  <a:srgbClr val="663300"/>
                </a:solidFill>
              </a:rPr>
              <a:t> party for monetary consideration that extends for the duration of the lifetime of the assets</a:t>
            </a:r>
          </a:p>
          <a:p>
            <a:pPr lvl="1">
              <a:lnSpc>
                <a:spcPct val="150000"/>
              </a:lnSpc>
            </a:pPr>
            <a:r>
              <a:rPr lang="en-US" sz="2000" dirty="0">
                <a:solidFill>
                  <a:srgbClr val="663300"/>
                </a:solidFill>
              </a:rPr>
              <a:t>Exclusive license: a single licensee has the right to use the technology</a:t>
            </a:r>
          </a:p>
          <a:p>
            <a:pPr lvl="1">
              <a:lnSpc>
                <a:spcPct val="150000"/>
              </a:lnSpc>
            </a:pPr>
            <a:r>
              <a:rPr lang="en-US" sz="2000" dirty="0">
                <a:solidFill>
                  <a:srgbClr val="663300"/>
                </a:solidFill>
              </a:rPr>
              <a:t>Non-exclusive license: several licensees and the owner have the right to use </a:t>
            </a:r>
          </a:p>
          <a:p>
            <a:pPr lvl="1">
              <a:lnSpc>
                <a:spcPct val="150000"/>
              </a:lnSpc>
            </a:pPr>
            <a:r>
              <a:rPr lang="en-US" sz="2000" dirty="0"/>
              <a:t>Cross license: when several licensees agree to give access to each others’ technology</a:t>
            </a:r>
            <a:endParaRPr lang="en-US" sz="2000" dirty="0">
              <a:solidFill>
                <a:srgbClr val="663300"/>
              </a:solidFill>
            </a:endParaRPr>
          </a:p>
        </p:txBody>
      </p:sp>
      <p:pic>
        <p:nvPicPr>
          <p:cNvPr id="101381" name="Picture 5" descr="MCBD19889_0000[1]"/>
          <p:cNvPicPr>
            <a:picLocks noGrp="1" noChangeAspect="1" noChangeArrowheads="1"/>
          </p:cNvPicPr>
          <p:nvPr>
            <p:ph sz="quarter" idx="4294967295"/>
          </p:nvPr>
        </p:nvPicPr>
        <p:blipFill>
          <a:blip r:embed="rId3" cstate="print"/>
          <a:srcRect/>
          <a:stretch>
            <a:fillRect/>
          </a:stretch>
        </p:blipFill>
        <p:spPr>
          <a:xfrm>
            <a:off x="6394450" y="1371600"/>
            <a:ext cx="2749550" cy="2187575"/>
          </a:xfrm>
          <a:noFill/>
        </p:spPr>
      </p:pic>
      <p:sp>
        <p:nvSpPr>
          <p:cNvPr id="9" name="Slide Number Placeholder 5"/>
          <p:cNvSpPr txBox="1">
            <a:spLocks/>
          </p:cNvSpPr>
          <p:nvPr/>
        </p:nvSpPr>
        <p:spPr>
          <a:xfrm>
            <a:off x="8610600" y="6629400"/>
            <a:ext cx="457200" cy="228600"/>
          </a:xfrm>
          <a:prstGeom prst="rect">
            <a:avLst/>
          </a:prstGeom>
        </p:spPr>
        <p:txBody>
          <a:bodyPr/>
          <a:lstStyle>
            <a:defPPr>
              <a:defRPr lang="en-US"/>
            </a:defPPr>
            <a:lvl1pPr algn="l" rtl="0" fontAlgn="base">
              <a:spcBef>
                <a:spcPct val="0"/>
              </a:spcBef>
              <a:spcAft>
                <a:spcPct val="0"/>
              </a:spcAft>
              <a:defRPr sz="800" b="1" kern="1200">
                <a:solidFill>
                  <a:srgbClr val="002060"/>
                </a:solidFill>
                <a:latin typeface="Kunstler Script" panose="030304020206070D0D06"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F6C268E-7CC2-4691-B094-21D7E6EC7F7F}" type="slidenum">
              <a:rPr lang="en-US" smtClean="0">
                <a:latin typeface="Lucida Bright" panose="02040602050505020304" pitchFamily="18" charset="0"/>
              </a:rPr>
              <a:pPr/>
              <a:t>32</a:t>
            </a:fld>
            <a:endParaRPr lang="en-US" dirty="0">
              <a:latin typeface="Lucida Bright" panose="02040602050505020304" pitchFamily="18" charset="0"/>
            </a:endParaRPr>
          </a:p>
        </p:txBody>
      </p:sp>
      <p:sp>
        <p:nvSpPr>
          <p:cNvPr id="10" name="Rectangle 5"/>
          <p:cNvSpPr txBox="1">
            <a:spLocks noChangeArrowheads="1"/>
          </p:cNvSpPr>
          <p:nvPr/>
        </p:nvSpPr>
        <p:spPr>
          <a:xfrm>
            <a:off x="3810000" y="6494463"/>
            <a:ext cx="1295400" cy="287337"/>
          </a:xfrm>
          <a:prstGeom prst="rect">
            <a:avLst/>
          </a:prstGeom>
        </p:spPr>
        <p:txBody>
          <a:bodyPr/>
          <a:lstStyle>
            <a:defPPr>
              <a:defRPr lang="en-US"/>
            </a:defPPr>
            <a:lvl1pPr algn="ctr" rtl="0" fontAlgn="base">
              <a:spcBef>
                <a:spcPct val="0"/>
              </a:spcBef>
              <a:spcAft>
                <a:spcPct val="0"/>
              </a:spcAft>
              <a:defRPr sz="800" b="1" kern="1200">
                <a:solidFill>
                  <a:srgbClr val="000066"/>
                </a:solidFill>
                <a:latin typeface="Kunstler Script" panose="030304020206070D0D06"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latin typeface="Lucida Bright" panose="02040602050505020304" pitchFamily="18" charset="0"/>
              </a:rPr>
              <a:t>Copyright 2016</a:t>
            </a:r>
          </a:p>
          <a:p>
            <a:pPr>
              <a:defRPr/>
            </a:pPr>
            <a:r>
              <a:rPr lang="en-US">
                <a:latin typeface="Lucida Bright" panose="02040602050505020304" pitchFamily="18" charset="0"/>
              </a:rPr>
              <a:t>Arvind Viswanathan</a:t>
            </a:r>
            <a:endParaRPr lang="en-US" dirty="0">
              <a:latin typeface="Lucida Bright" panose="02040602050505020304" pitchFamily="18" charset="0"/>
            </a:endParaRPr>
          </a:p>
        </p:txBody>
      </p:sp>
    </p:spTree>
    <p:extLst>
      <p:ext uri="{BB962C8B-B14F-4D97-AF65-F5344CB8AC3E}">
        <p14:creationId xmlns:p14="http://schemas.microsoft.com/office/powerpoint/2010/main" val="423051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dissolve">
                                      <p:cBhvr>
                                        <p:cTn id="7" dur="500"/>
                                        <p:tgtEl>
                                          <p:spTgt spid="101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dissolve">
                                      <p:cBhvr>
                                        <p:cTn id="12" dur="500"/>
                                        <p:tgtEl>
                                          <p:spTgt spid="101379">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1379">
                                            <p:txEl>
                                              <p:pRg st="2" end="2"/>
                                            </p:txEl>
                                          </p:spTgt>
                                        </p:tgtEl>
                                        <p:attrNameLst>
                                          <p:attrName>style.visibility</p:attrName>
                                        </p:attrNameLst>
                                      </p:cBhvr>
                                      <p:to>
                                        <p:strVal val="visible"/>
                                      </p:to>
                                    </p:set>
                                    <p:animEffect transition="in" filter="dissolve">
                                      <p:cBhvr>
                                        <p:cTn id="15" dur="500"/>
                                        <p:tgtEl>
                                          <p:spTgt spid="101379">
                                            <p:txEl>
                                              <p:pRg st="2" end="2"/>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101381"/>
                                        </p:tgtEl>
                                        <p:attrNameLst>
                                          <p:attrName>style.visibility</p:attrName>
                                        </p:attrNameLst>
                                      </p:cBhvr>
                                      <p:to>
                                        <p:strVal val="visible"/>
                                      </p:to>
                                    </p:set>
                                  </p:childTnLst>
                                </p:cTn>
                              </p:par>
                              <p:par>
                                <p:cTn id="18" presetID="9" presetClass="entr" presetSubtype="0" fill="hold" grpId="0" nodeType="withEffect">
                                  <p:stCondLst>
                                    <p:cond delay="0"/>
                                  </p:stCondLst>
                                  <p:childTnLst>
                                    <p:set>
                                      <p:cBhvr>
                                        <p:cTn id="19" dur="1" fill="hold">
                                          <p:stCondLst>
                                            <p:cond delay="0"/>
                                          </p:stCondLst>
                                        </p:cTn>
                                        <p:tgtEl>
                                          <p:spTgt spid="101379">
                                            <p:txEl>
                                              <p:pRg st="3" end="3"/>
                                            </p:txEl>
                                          </p:spTgt>
                                        </p:tgtEl>
                                        <p:attrNameLst>
                                          <p:attrName>style.visibility</p:attrName>
                                        </p:attrNameLst>
                                      </p:cBhvr>
                                      <p:to>
                                        <p:strVal val="visible"/>
                                      </p:to>
                                    </p:set>
                                    <p:animEffect transition="in" filter="dissolve">
                                      <p:cBhvr>
                                        <p:cTn id="20" dur="500"/>
                                        <p:tgtEl>
                                          <p:spTgt spid="101379">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1379">
                                            <p:txEl>
                                              <p:pRg st="4" end="4"/>
                                            </p:txEl>
                                          </p:spTgt>
                                        </p:tgtEl>
                                        <p:attrNameLst>
                                          <p:attrName>style.visibility</p:attrName>
                                        </p:attrNameLst>
                                      </p:cBhvr>
                                      <p:to>
                                        <p:strVal val="visible"/>
                                      </p:to>
                                    </p:set>
                                    <p:animEffect transition="in" filter="dissolve">
                                      <p:cBhvr>
                                        <p:cTn id="23" dur="500"/>
                                        <p:tgtEl>
                                          <p:spTgt spid="101379">
                                            <p:txEl>
                                              <p:pRg st="4" end="4"/>
                                            </p:txEl>
                                          </p:spTgt>
                                        </p:tgtEl>
                                      </p:cBhvr>
                                    </p:animEffect>
                                  </p:childTnLst>
                                </p:cTn>
                              </p:par>
                              <p:par>
                                <p:cTn id="24" presetID="1" presetClass="entr" presetSubtype="0" fill="hold" nodeType="withEffect">
                                  <p:stCondLst>
                                    <p:cond delay="0"/>
                                  </p:stCondLst>
                                  <p:childTnLst>
                                    <p:set>
                                      <p:cBhvr>
                                        <p:cTn id="25" dur="1" fill="hold">
                                          <p:stCondLst>
                                            <p:cond delay="0"/>
                                          </p:stCondLst>
                                        </p:cTn>
                                        <p:tgtEl>
                                          <p:spTgt spid="101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Xellect\AppData\Local\Microsoft\Windows\INetCache\IE\5D9YELP3\EH-00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4928" y="2900341"/>
            <a:ext cx="1414272" cy="14142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N" dirty="0"/>
              <a:t>Exclusivity &amp; Control</a:t>
            </a:r>
          </a:p>
        </p:txBody>
      </p:sp>
      <p:sp>
        <p:nvSpPr>
          <p:cNvPr id="3" name="Content Placeholder 2"/>
          <p:cNvSpPr>
            <a:spLocks noGrp="1"/>
          </p:cNvSpPr>
          <p:nvPr>
            <p:ph idx="1"/>
          </p:nvPr>
        </p:nvSpPr>
        <p:spPr>
          <a:xfrm>
            <a:off x="76200" y="990600"/>
            <a:ext cx="6007968" cy="4525963"/>
          </a:xfrm>
        </p:spPr>
        <p:txBody>
          <a:bodyPr/>
          <a:lstStyle/>
          <a:p>
            <a:r>
              <a:rPr lang="en-IN" dirty="0"/>
              <a:t>A registered IPR allows the proprietor to prevent unauthorized usage</a:t>
            </a:r>
          </a:p>
          <a:p>
            <a:pPr lvl="1"/>
            <a:r>
              <a:rPr lang="en-IN" dirty="0"/>
              <a:t>Selling</a:t>
            </a:r>
          </a:p>
          <a:p>
            <a:pPr lvl="1"/>
            <a:r>
              <a:rPr lang="en-IN" dirty="0"/>
              <a:t>Using</a:t>
            </a:r>
          </a:p>
          <a:p>
            <a:pPr lvl="1"/>
            <a:r>
              <a:rPr lang="en-IN" dirty="0"/>
              <a:t>Offering for sale</a:t>
            </a:r>
          </a:p>
          <a:p>
            <a:pPr lvl="1"/>
            <a:r>
              <a:rPr lang="en-IN" dirty="0"/>
              <a:t>Import</a:t>
            </a:r>
          </a:p>
        </p:txBody>
      </p:sp>
      <p:sp>
        <p:nvSpPr>
          <p:cNvPr id="4" name="Rectangle 3"/>
          <p:cNvSpPr/>
          <p:nvPr/>
        </p:nvSpPr>
        <p:spPr>
          <a:xfrm>
            <a:off x="6516216" y="1250840"/>
            <a:ext cx="2742456" cy="1200329"/>
          </a:xfrm>
          <a:prstGeom prst="rect">
            <a:avLst/>
          </a:prstGeom>
        </p:spPr>
        <p:txBody>
          <a:bodyPr wrap="square">
            <a:spAutoFit/>
          </a:bodyPr>
          <a:lstStyle/>
          <a:p>
            <a:r>
              <a:rPr lang="en-IN" sz="2400" b="1" dirty="0">
                <a:solidFill>
                  <a:schemeClr val="tx2">
                    <a:lumMod val="50000"/>
                  </a:schemeClr>
                </a:solidFill>
              </a:rPr>
              <a:t>Thus, proprietor has control in negotiations</a:t>
            </a:r>
          </a:p>
        </p:txBody>
      </p:sp>
      <p:pic>
        <p:nvPicPr>
          <p:cNvPr id="1027" name="Picture 3" descr="C:\Users\Xellect\AppData\Local\Microsoft\Windows\INetCache\IE\YM9PIL2P\PanneauInterdictionBas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060848"/>
            <a:ext cx="1359062" cy="135906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txBox="1">
            <a:spLocks/>
          </p:cNvSpPr>
          <p:nvPr/>
        </p:nvSpPr>
        <p:spPr>
          <a:xfrm>
            <a:off x="8610600" y="6629400"/>
            <a:ext cx="457200" cy="228600"/>
          </a:xfrm>
          <a:prstGeom prst="rect">
            <a:avLst/>
          </a:prstGeom>
        </p:spPr>
        <p:txBody>
          <a:bodyPr/>
          <a:lstStyle>
            <a:defPPr>
              <a:defRPr lang="en-US"/>
            </a:defPPr>
            <a:lvl1pPr algn="l" rtl="0" fontAlgn="base">
              <a:spcBef>
                <a:spcPct val="0"/>
              </a:spcBef>
              <a:spcAft>
                <a:spcPct val="0"/>
              </a:spcAft>
              <a:defRPr sz="800" b="1" kern="1200">
                <a:solidFill>
                  <a:srgbClr val="002060"/>
                </a:solidFill>
                <a:latin typeface="Kunstler Script" panose="030304020206070D0D06"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F6C268E-7CC2-4691-B094-21D7E6EC7F7F}" type="slidenum">
              <a:rPr lang="en-US" smtClean="0">
                <a:latin typeface="Lucida Bright" panose="02040602050505020304" pitchFamily="18" charset="0"/>
              </a:rPr>
              <a:pPr/>
              <a:t>33</a:t>
            </a:fld>
            <a:endParaRPr lang="en-US" dirty="0">
              <a:latin typeface="Lucida Bright" panose="02040602050505020304" pitchFamily="18" charset="0"/>
            </a:endParaRPr>
          </a:p>
        </p:txBody>
      </p:sp>
      <p:sp>
        <p:nvSpPr>
          <p:cNvPr id="8" name="Rectangle 5"/>
          <p:cNvSpPr txBox="1">
            <a:spLocks noChangeArrowheads="1"/>
          </p:cNvSpPr>
          <p:nvPr/>
        </p:nvSpPr>
        <p:spPr>
          <a:xfrm>
            <a:off x="3810000" y="6494463"/>
            <a:ext cx="1295400" cy="287337"/>
          </a:xfrm>
          <a:prstGeom prst="rect">
            <a:avLst/>
          </a:prstGeom>
        </p:spPr>
        <p:txBody>
          <a:bodyPr/>
          <a:lstStyle>
            <a:defPPr>
              <a:defRPr lang="en-US"/>
            </a:defPPr>
            <a:lvl1pPr algn="ctr" rtl="0" fontAlgn="base">
              <a:spcBef>
                <a:spcPct val="0"/>
              </a:spcBef>
              <a:spcAft>
                <a:spcPct val="0"/>
              </a:spcAft>
              <a:defRPr sz="800" b="1" kern="1200">
                <a:solidFill>
                  <a:srgbClr val="000066"/>
                </a:solidFill>
                <a:latin typeface="Kunstler Script" panose="030304020206070D0D06"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latin typeface="Lucida Bright" panose="02040602050505020304" pitchFamily="18" charset="0"/>
              </a:rPr>
              <a:t>Copyright 2016</a:t>
            </a:r>
          </a:p>
          <a:p>
            <a:pPr>
              <a:defRPr/>
            </a:pPr>
            <a:r>
              <a:rPr lang="en-US">
                <a:latin typeface="Lucida Bright" panose="02040602050505020304" pitchFamily="18" charset="0"/>
              </a:rPr>
              <a:t>Arvind Viswanathan</a:t>
            </a:r>
            <a:endParaRPr lang="en-US" dirty="0">
              <a:latin typeface="Lucida Bright" panose="02040602050505020304" pitchFamily="18" charset="0"/>
            </a:endParaRPr>
          </a:p>
        </p:txBody>
      </p:sp>
      <p:sp>
        <p:nvSpPr>
          <p:cNvPr id="5" name="TextBox 4"/>
          <p:cNvSpPr txBox="1"/>
          <p:nvPr/>
        </p:nvSpPr>
        <p:spPr>
          <a:xfrm>
            <a:off x="439023" y="4581128"/>
            <a:ext cx="8381449" cy="1569660"/>
          </a:xfrm>
          <a:prstGeom prst="rect">
            <a:avLst/>
          </a:prstGeom>
          <a:solidFill>
            <a:schemeClr val="tx1"/>
          </a:solidFill>
        </p:spPr>
        <p:txBody>
          <a:bodyPr wrap="square" rtlCol="0">
            <a:spAutoFit/>
          </a:bodyPr>
          <a:lstStyle/>
          <a:p>
            <a:r>
              <a:rPr lang="en-IN" sz="2400" dirty="0">
                <a:solidFill>
                  <a:schemeClr val="bg2"/>
                </a:solidFill>
              </a:rPr>
              <a:t>As opposed to transferring knowledge through a series of documents</a:t>
            </a:r>
          </a:p>
          <a:p>
            <a:pPr marL="987425">
              <a:buFont typeface="Arial" panose="020B0604020202020204" pitchFamily="34" charset="0"/>
              <a:buChar char="‾"/>
            </a:pPr>
            <a:r>
              <a:rPr lang="en-IN" sz="2400" dirty="0">
                <a:solidFill>
                  <a:schemeClr val="bg2"/>
                </a:solidFill>
              </a:rPr>
              <a:t>	very tedious &amp; inefficient</a:t>
            </a:r>
          </a:p>
          <a:p>
            <a:pPr marL="987425">
              <a:buFont typeface="Arial" panose="020B0604020202020204" pitchFamily="34" charset="0"/>
              <a:buChar char="‾"/>
            </a:pPr>
            <a:r>
              <a:rPr lang="en-IN" sz="2400" dirty="0">
                <a:solidFill>
                  <a:schemeClr val="bg2"/>
                </a:solidFill>
              </a:rPr>
              <a:t>	prone to misinterpretations</a:t>
            </a:r>
          </a:p>
        </p:txBody>
      </p:sp>
    </p:spTree>
    <p:extLst>
      <p:ext uri="{BB962C8B-B14F-4D97-AF65-F5344CB8AC3E}">
        <p14:creationId xmlns:p14="http://schemas.microsoft.com/office/powerpoint/2010/main" val="1780132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a:extLst>
              <a:ext uri="{FF2B5EF4-FFF2-40B4-BE49-F238E27FC236}">
                <a16:creationId xmlns:a16="http://schemas.microsoft.com/office/drawing/2014/main" id="{736B4D17-D28B-41B8-8033-8124F7D2C5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32"/>
          <a:stretch/>
        </p:blipFill>
        <p:spPr bwMode="auto">
          <a:xfrm>
            <a:off x="467544" y="1373965"/>
            <a:ext cx="8050360" cy="49353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19" name="Text Box 3">
            <a:extLst>
              <a:ext uri="{FF2B5EF4-FFF2-40B4-BE49-F238E27FC236}">
                <a16:creationId xmlns:a16="http://schemas.microsoft.com/office/drawing/2014/main" id="{A85761F6-E77C-40CA-8BE2-A187E0A2CCCE}"/>
              </a:ext>
            </a:extLst>
          </p:cNvPr>
          <p:cNvSpPr txBox="1">
            <a:spLocks noChangeArrowheads="1"/>
          </p:cNvSpPr>
          <p:nvPr/>
        </p:nvSpPr>
        <p:spPr bwMode="auto">
          <a:xfrm>
            <a:off x="1043608" y="6197242"/>
            <a:ext cx="70096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dirty="0"/>
              <a:t>Source</a:t>
            </a:r>
            <a:r>
              <a:rPr lang="en-US" altLang="en-US" sz="1200" dirty="0"/>
              <a:t>: Association of Professional Design Firms, APDF,</a:t>
            </a:r>
            <a:r>
              <a:rPr lang="en-US" altLang="en-US" sz="2000" dirty="0"/>
              <a:t> </a:t>
            </a:r>
            <a:r>
              <a:rPr lang="en-US" altLang="en-US" sz="1100" dirty="0">
                <a:latin typeface="Arial" panose="020B0604020202020204" pitchFamily="34" charset="0"/>
              </a:rPr>
              <a:t>http://www.apdf.org/Public/Index.asp?Page_ID=74</a:t>
            </a:r>
            <a:endParaRPr lang="en-US" altLang="en-US" sz="2000" dirty="0"/>
          </a:p>
        </p:txBody>
      </p:sp>
      <p:sp>
        <p:nvSpPr>
          <p:cNvPr id="2" name="Title 1">
            <a:extLst>
              <a:ext uri="{FF2B5EF4-FFF2-40B4-BE49-F238E27FC236}">
                <a16:creationId xmlns:a16="http://schemas.microsoft.com/office/drawing/2014/main" id="{B0BBD2DD-8C7D-4FA8-82A6-5FA4729705C6}"/>
              </a:ext>
            </a:extLst>
          </p:cNvPr>
          <p:cNvSpPr>
            <a:spLocks noGrp="1"/>
          </p:cNvSpPr>
          <p:nvPr>
            <p:ph type="title"/>
          </p:nvPr>
        </p:nvSpPr>
        <p:spPr/>
        <p:txBody>
          <a:bodyPr/>
          <a:lstStyle/>
          <a:p>
            <a:r>
              <a:rPr lang="en-US" dirty="0"/>
              <a:t>How a Brand is Built</a:t>
            </a:r>
            <a:endParaRPr lang="en-GB" dirty="0"/>
          </a:p>
        </p:txBody>
      </p:sp>
      <p:sp>
        <p:nvSpPr>
          <p:cNvPr id="5" name="Slide Number Placeholder 5">
            <a:extLst>
              <a:ext uri="{FF2B5EF4-FFF2-40B4-BE49-F238E27FC236}">
                <a16:creationId xmlns:a16="http://schemas.microsoft.com/office/drawing/2014/main" id="{8B9D3759-1862-4640-88A4-256C248C18BB}"/>
              </a:ext>
            </a:extLst>
          </p:cNvPr>
          <p:cNvSpPr txBox="1">
            <a:spLocks/>
          </p:cNvSpPr>
          <p:nvPr/>
        </p:nvSpPr>
        <p:spPr>
          <a:xfrm>
            <a:off x="8610600" y="6629400"/>
            <a:ext cx="457200" cy="228600"/>
          </a:xfrm>
          <a:prstGeom prst="rect">
            <a:avLst/>
          </a:prstGeom>
        </p:spPr>
        <p:txBody>
          <a:bodyPr/>
          <a:lstStyle>
            <a:defPPr>
              <a:defRPr lang="en-US"/>
            </a:defPPr>
            <a:lvl1pPr algn="l" rtl="0" fontAlgn="base">
              <a:spcBef>
                <a:spcPct val="0"/>
              </a:spcBef>
              <a:spcAft>
                <a:spcPct val="0"/>
              </a:spcAft>
              <a:defRPr sz="800" b="1" kern="1200">
                <a:solidFill>
                  <a:srgbClr val="002060"/>
                </a:solidFill>
                <a:latin typeface="Kunstler Script" panose="030304020206070D0D06"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F6C268E-7CC2-4691-B094-21D7E6EC7F7F}" type="slidenum">
              <a:rPr lang="en-US" smtClean="0">
                <a:latin typeface="Lucida Bright" panose="02040602050505020304" pitchFamily="18" charset="0"/>
              </a:rPr>
              <a:pPr/>
              <a:t>34</a:t>
            </a:fld>
            <a:endParaRPr lang="en-US" dirty="0">
              <a:latin typeface="Lucida Bright" panose="02040602050505020304" pitchFamily="18" charset="0"/>
            </a:endParaRPr>
          </a:p>
        </p:txBody>
      </p:sp>
    </p:spTree>
    <p:extLst>
      <p:ext uri="{BB962C8B-B14F-4D97-AF65-F5344CB8AC3E}">
        <p14:creationId xmlns:p14="http://schemas.microsoft.com/office/powerpoint/2010/main" val="195156620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F76BB5-59C0-4555-8519-BCB32AD7AB87}"/>
              </a:ext>
            </a:extLst>
          </p:cNvPr>
          <p:cNvSpPr>
            <a:spLocks noGrp="1"/>
          </p:cNvSpPr>
          <p:nvPr>
            <p:ph type="ctrTitle"/>
          </p:nvPr>
        </p:nvSpPr>
        <p:spPr/>
        <p:txBody>
          <a:bodyPr/>
          <a:lstStyle/>
          <a:p>
            <a:r>
              <a:rPr lang="en-US" dirty="0"/>
              <a:t>Case Studies</a:t>
            </a:r>
            <a:endParaRPr lang="en-GB" dirty="0"/>
          </a:p>
        </p:txBody>
      </p:sp>
      <p:sp>
        <p:nvSpPr>
          <p:cNvPr id="5" name="Subtitle 4">
            <a:extLst>
              <a:ext uri="{FF2B5EF4-FFF2-40B4-BE49-F238E27FC236}">
                <a16:creationId xmlns:a16="http://schemas.microsoft.com/office/drawing/2014/main" id="{E99B9E11-064A-4256-BD17-7399280B1B09}"/>
              </a:ext>
            </a:extLst>
          </p:cNvPr>
          <p:cNvSpPr>
            <a:spLocks noGrp="1"/>
          </p:cNvSpPr>
          <p:nvPr>
            <p:ph type="subTitle" idx="1"/>
          </p:nvPr>
        </p:nvSpPr>
        <p:spPr/>
        <p:txBody>
          <a:bodyPr/>
          <a:lstStyle/>
          <a:p>
            <a:r>
              <a:rPr lang="en-US" dirty="0"/>
              <a:t>Some Exemplary Companies &amp; Their Long Term Vision &amp; Execution</a:t>
            </a:r>
            <a:endParaRPr lang="en-GB" dirty="0"/>
          </a:p>
        </p:txBody>
      </p:sp>
      <p:sp>
        <p:nvSpPr>
          <p:cNvPr id="3" name="Slide Number Placeholder 2">
            <a:extLst>
              <a:ext uri="{FF2B5EF4-FFF2-40B4-BE49-F238E27FC236}">
                <a16:creationId xmlns:a16="http://schemas.microsoft.com/office/drawing/2014/main" id="{D8B9A820-1C5D-4104-9F61-C217C77B2CDC}"/>
              </a:ext>
            </a:extLst>
          </p:cNvPr>
          <p:cNvSpPr>
            <a:spLocks noGrp="1"/>
          </p:cNvSpPr>
          <p:nvPr>
            <p:ph type="sldNum" sz="quarter" idx="4294967295"/>
          </p:nvPr>
        </p:nvSpPr>
        <p:spPr>
          <a:xfrm>
            <a:off x="8763000" y="6629400"/>
            <a:ext cx="381000" cy="168275"/>
          </a:xfrm>
        </p:spPr>
        <p:txBody>
          <a:bodyPr/>
          <a:lstStyle/>
          <a:p>
            <a:fld id="{2F6C268E-7CC2-4691-B094-21D7E6EC7F7F}" type="slidenum">
              <a:rPr lang="en-US" smtClean="0"/>
              <a:pPr/>
              <a:t>35</a:t>
            </a:fld>
            <a:endParaRPr lang="en-US" dirty="0"/>
          </a:p>
        </p:txBody>
      </p:sp>
    </p:spTree>
    <p:extLst>
      <p:ext uri="{BB962C8B-B14F-4D97-AF65-F5344CB8AC3E}">
        <p14:creationId xmlns:p14="http://schemas.microsoft.com/office/powerpoint/2010/main" val="1512063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Various IPRs coming together for Coca Cola</a:t>
            </a:r>
            <a:br>
              <a:rPr lang="en-IN" dirty="0"/>
            </a:br>
            <a:r>
              <a:rPr lang="en-IN" sz="2000" dirty="0"/>
              <a:t>A Quick Glimpse</a:t>
            </a:r>
            <a:endParaRPr lang="en-IN"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0193" y="2470621"/>
            <a:ext cx="2996754" cy="1450849"/>
          </a:xfrm>
        </p:spPr>
      </p:pic>
      <p:sp>
        <p:nvSpPr>
          <p:cNvPr id="4" name="Slide Number Placeholder 3"/>
          <p:cNvSpPr>
            <a:spLocks noGrp="1"/>
          </p:cNvSpPr>
          <p:nvPr>
            <p:ph type="sldNum" sz="quarter" idx="4"/>
          </p:nvPr>
        </p:nvSpPr>
        <p:spPr/>
        <p:txBody>
          <a:bodyPr/>
          <a:lstStyle/>
          <a:p>
            <a:fld id="{2F6C268E-7CC2-4691-B094-21D7E6EC7F7F}" type="slidenum">
              <a:rPr lang="en-US" smtClean="0"/>
              <a:pPr/>
              <a:t>36</a:t>
            </a:fld>
            <a:endParaRPr lang="en-US" dirty="0"/>
          </a:p>
        </p:txBody>
      </p:sp>
      <p:pic>
        <p:nvPicPr>
          <p:cNvPr id="2050" name="Picture 2" descr="https://upload.wikimedia.org/wikipedia/commons/thumb/c/cf/Tumbler_of_cola_with_ice.jpg/220px-Tumbler_of_cola_with_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97" y="2204864"/>
            <a:ext cx="1278090" cy="17486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ke bottle design pat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655" y="4932812"/>
            <a:ext cx="4258816" cy="159253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037140" y="2290446"/>
            <a:ext cx="4572000" cy="261610"/>
          </a:xfrm>
          <a:prstGeom prst="rect">
            <a:avLst/>
          </a:prstGeom>
        </p:spPr>
        <p:txBody>
          <a:bodyPr>
            <a:spAutoFit/>
          </a:bodyPr>
          <a:lstStyle/>
          <a:p>
            <a:r>
              <a:rPr lang="en-IN" sz="1100" b="1" dirty="0">
                <a:solidFill>
                  <a:srgbClr val="444444"/>
                </a:solidFill>
                <a:latin typeface="Open Sans"/>
              </a:rPr>
              <a:t>Coca-Cola's brand value from 2006 to 2016 (in billion U.S. dollars)</a:t>
            </a:r>
            <a:endParaRPr lang="en-IN" sz="1100" b="0" i="0" dirty="0">
              <a:solidFill>
                <a:srgbClr val="444444"/>
              </a:solidFill>
              <a:effectLst/>
              <a:latin typeface="Open Sans"/>
            </a:endParaRPr>
          </a:p>
        </p:txBody>
      </p:sp>
      <p:pic>
        <p:nvPicPr>
          <p:cNvPr id="2060" name="Picture 12" descr="Image result for coca cola trademarks over the ye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921271"/>
            <a:ext cx="3400425" cy="134302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699792" y="1309937"/>
            <a:ext cx="3432606" cy="400110"/>
          </a:xfrm>
          <a:prstGeom prst="rect">
            <a:avLst/>
          </a:prstGeom>
          <a:noFill/>
        </p:spPr>
        <p:txBody>
          <a:bodyPr wrap="none" rtlCol="0">
            <a:spAutoFit/>
          </a:bodyPr>
          <a:lstStyle/>
          <a:p>
            <a:r>
              <a:rPr lang="en-IN" sz="2000" b="1" dirty="0">
                <a:solidFill>
                  <a:srgbClr val="6600CC"/>
                </a:solidFill>
              </a:rPr>
              <a:t>Trademarks over the years</a:t>
            </a:r>
          </a:p>
        </p:txBody>
      </p:sp>
      <p:sp>
        <p:nvSpPr>
          <p:cNvPr id="16" name="TextBox 15"/>
          <p:cNvSpPr txBox="1"/>
          <p:nvPr/>
        </p:nvSpPr>
        <p:spPr>
          <a:xfrm>
            <a:off x="2411399" y="5189438"/>
            <a:ext cx="3823483" cy="461665"/>
          </a:xfrm>
          <a:prstGeom prst="rect">
            <a:avLst/>
          </a:prstGeom>
          <a:noFill/>
        </p:spPr>
        <p:txBody>
          <a:bodyPr wrap="none" rtlCol="0">
            <a:spAutoFit/>
          </a:bodyPr>
          <a:lstStyle/>
          <a:p>
            <a:r>
              <a:rPr lang="en-IN" sz="2400" b="1" dirty="0">
                <a:solidFill>
                  <a:srgbClr val="000066"/>
                </a:solidFill>
              </a:rPr>
              <a:t>Iconic Designs of bottles</a:t>
            </a:r>
          </a:p>
        </p:txBody>
      </p:sp>
      <p:sp>
        <p:nvSpPr>
          <p:cNvPr id="17" name="Rectangle 16"/>
          <p:cNvSpPr/>
          <p:nvPr/>
        </p:nvSpPr>
        <p:spPr>
          <a:xfrm>
            <a:off x="2664296" y="4941748"/>
            <a:ext cx="3203848" cy="215444"/>
          </a:xfrm>
          <a:prstGeom prst="rect">
            <a:avLst/>
          </a:prstGeom>
        </p:spPr>
        <p:txBody>
          <a:bodyPr wrap="square">
            <a:spAutoFit/>
          </a:bodyPr>
          <a:lstStyle/>
          <a:p>
            <a:r>
              <a:rPr lang="en-IN" sz="800" dirty="0"/>
              <a:t>https://www.statista.com/statistics/326065/coca-cola-brand-value/</a:t>
            </a:r>
          </a:p>
        </p:txBody>
      </p:sp>
      <p:pic>
        <p:nvPicPr>
          <p:cNvPr id="11" name="Picture 10" descr="• Coca-Cola: brand value 2016 | Statista - Google Chrome"/>
          <p:cNvPicPr>
            <a:picLocks noChangeAspect="1"/>
          </p:cNvPicPr>
          <p:nvPr/>
        </p:nvPicPr>
        <p:blipFill rotWithShape="1">
          <a:blip r:embed="rId6">
            <a:extLst>
              <a:ext uri="{28A0092B-C50C-407E-A947-70E740481C1C}">
                <a14:useLocalDpi xmlns:a14="http://schemas.microsoft.com/office/drawing/2010/main" val="0"/>
              </a:ext>
            </a:extLst>
          </a:blip>
          <a:srcRect l="8263" t="21132" r="39762" b="18245"/>
          <a:stretch/>
        </p:blipFill>
        <p:spPr>
          <a:xfrm>
            <a:off x="1979712" y="2060848"/>
            <a:ext cx="4752528" cy="3024336"/>
          </a:xfrm>
          <a:prstGeom prst="rect">
            <a:avLst/>
          </a:prstGeom>
        </p:spPr>
      </p:pic>
      <p:sp>
        <p:nvSpPr>
          <p:cNvPr id="18" name="Slide Number Placeholder 5">
            <a:extLst>
              <a:ext uri="{FF2B5EF4-FFF2-40B4-BE49-F238E27FC236}">
                <a16:creationId xmlns:a16="http://schemas.microsoft.com/office/drawing/2014/main" id="{02926548-54DF-45FD-A2B6-7DC4B27D1E62}"/>
              </a:ext>
            </a:extLst>
          </p:cNvPr>
          <p:cNvSpPr txBox="1">
            <a:spLocks/>
          </p:cNvSpPr>
          <p:nvPr/>
        </p:nvSpPr>
        <p:spPr>
          <a:xfrm>
            <a:off x="8610600" y="6629400"/>
            <a:ext cx="457200" cy="228600"/>
          </a:xfrm>
          <a:prstGeom prst="rect">
            <a:avLst/>
          </a:prstGeom>
        </p:spPr>
        <p:txBody>
          <a:bodyPr/>
          <a:lstStyle>
            <a:defPPr>
              <a:defRPr lang="en-US"/>
            </a:defPPr>
            <a:lvl1pPr algn="l" rtl="0" fontAlgn="base">
              <a:spcBef>
                <a:spcPct val="0"/>
              </a:spcBef>
              <a:spcAft>
                <a:spcPct val="0"/>
              </a:spcAft>
              <a:defRPr sz="800" b="1" kern="1200">
                <a:solidFill>
                  <a:srgbClr val="002060"/>
                </a:solidFill>
                <a:latin typeface="Kunstler Script" panose="030304020206070D0D06"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F6C268E-7CC2-4691-B094-21D7E6EC7F7F}" type="slidenum">
              <a:rPr lang="en-US" smtClean="0">
                <a:latin typeface="Lucida Bright" panose="02040602050505020304" pitchFamily="18" charset="0"/>
              </a:rPr>
              <a:pPr/>
              <a:t>36</a:t>
            </a:fld>
            <a:endParaRPr lang="en-US" dirty="0">
              <a:latin typeface="Lucida Bright" panose="02040602050505020304" pitchFamily="18" charset="0"/>
            </a:endParaRPr>
          </a:p>
        </p:txBody>
      </p:sp>
      <p:sp>
        <p:nvSpPr>
          <p:cNvPr id="13" name="TextBox 12"/>
          <p:cNvSpPr txBox="1"/>
          <p:nvPr/>
        </p:nvSpPr>
        <p:spPr>
          <a:xfrm>
            <a:off x="5823578" y="2528282"/>
            <a:ext cx="3284926" cy="1077218"/>
          </a:xfrm>
          <a:prstGeom prst="rect">
            <a:avLst/>
          </a:prstGeom>
          <a:noFill/>
        </p:spPr>
        <p:txBody>
          <a:bodyPr wrap="square" rtlCol="0">
            <a:spAutoFit/>
          </a:bodyPr>
          <a:lstStyle/>
          <a:p>
            <a:r>
              <a:rPr lang="en-IN" sz="1600" b="1" dirty="0">
                <a:solidFill>
                  <a:srgbClr val="A50021"/>
                </a:solidFill>
              </a:rPr>
              <a:t>1000s of patents on processes, compositions, detection methods, vending machines operations and more…</a:t>
            </a:r>
          </a:p>
        </p:txBody>
      </p:sp>
      <p:sp>
        <p:nvSpPr>
          <p:cNvPr id="15" name="TextBox 14"/>
          <p:cNvSpPr txBox="1"/>
          <p:nvPr/>
        </p:nvSpPr>
        <p:spPr>
          <a:xfrm>
            <a:off x="35496" y="4066839"/>
            <a:ext cx="2039669" cy="1569660"/>
          </a:xfrm>
          <a:prstGeom prst="rect">
            <a:avLst/>
          </a:prstGeom>
          <a:noFill/>
        </p:spPr>
        <p:txBody>
          <a:bodyPr wrap="square" rtlCol="0">
            <a:spAutoFit/>
          </a:bodyPr>
          <a:lstStyle/>
          <a:p>
            <a:pPr marL="285750" indent="-285750">
              <a:buFont typeface="Wingdings" panose="05000000000000000000" pitchFamily="2" charset="2"/>
              <a:buChar char="Ø"/>
            </a:pPr>
            <a:r>
              <a:rPr lang="en-IN" sz="1200" dirty="0">
                <a:solidFill>
                  <a:schemeClr val="tx2">
                    <a:lumMod val="75000"/>
                  </a:schemeClr>
                </a:solidFill>
              </a:rPr>
              <a:t>Original recipe still maintained as a Trade Secret</a:t>
            </a:r>
          </a:p>
          <a:p>
            <a:pPr marL="285750" indent="-285750">
              <a:buFont typeface="Wingdings" panose="05000000000000000000" pitchFamily="2" charset="2"/>
              <a:buChar char="Ø"/>
            </a:pPr>
            <a:r>
              <a:rPr lang="en-IN" sz="1200" dirty="0">
                <a:solidFill>
                  <a:schemeClr val="tx2">
                    <a:lumMod val="75000"/>
                  </a:schemeClr>
                </a:solidFill>
              </a:rPr>
              <a:t>Kept in a bank in Atlanta</a:t>
            </a:r>
          </a:p>
          <a:p>
            <a:pPr marL="285750" indent="-285750">
              <a:buFont typeface="Wingdings" panose="05000000000000000000" pitchFamily="2" charset="2"/>
              <a:buChar char="Ø"/>
            </a:pPr>
            <a:r>
              <a:rPr lang="en-IN" sz="1200" dirty="0">
                <a:solidFill>
                  <a:schemeClr val="tx2">
                    <a:lumMod val="75000"/>
                  </a:schemeClr>
                </a:solidFill>
              </a:rPr>
              <a:t>Legends abound about those who know the secrets</a:t>
            </a:r>
          </a:p>
        </p:txBody>
      </p:sp>
    </p:spTree>
    <p:extLst>
      <p:ext uri="{BB962C8B-B14F-4D97-AF65-F5344CB8AC3E}">
        <p14:creationId xmlns:p14="http://schemas.microsoft.com/office/powerpoint/2010/main" val="319600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2060"/>
                                        </p:tgtEl>
                                        <p:attrNameLst>
                                          <p:attrName>style.visibility</p:attrName>
                                        </p:attrNameLst>
                                      </p:cBhvr>
                                      <p:to>
                                        <p:strVal val="visible"/>
                                      </p:to>
                                    </p:set>
                                    <p:animEffect transition="in" filter="box(out)">
                                      <p:cBhvr>
                                        <p:cTn id="15" dur="2000"/>
                                        <p:tgtEl>
                                          <p:spTgt spid="2060"/>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out)">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4)">
                                      <p:cBhvr>
                                        <p:cTn id="23" dur="2000"/>
                                        <p:tgtEl>
                                          <p:spTgt spid="5"/>
                                        </p:tgtEl>
                                      </p:cBhvr>
                                    </p:animEffect>
                                  </p:childTnLst>
                                </p:cTn>
                              </p:par>
                              <p:par>
                                <p:cTn id="24" presetID="21"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4)">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p:cTn id="31" dur="500" fill="hold"/>
                                        <p:tgtEl>
                                          <p:spTgt spid="2052"/>
                                        </p:tgtEl>
                                        <p:attrNameLst>
                                          <p:attrName>ppt_w</p:attrName>
                                        </p:attrNameLst>
                                      </p:cBhvr>
                                      <p:tavLst>
                                        <p:tav tm="0">
                                          <p:val>
                                            <p:fltVal val="0"/>
                                          </p:val>
                                        </p:tav>
                                        <p:tav tm="100000">
                                          <p:val>
                                            <p:strVal val="#ppt_w"/>
                                          </p:val>
                                        </p:tav>
                                      </p:tavLst>
                                    </p:anim>
                                    <p:anim calcmode="lin" valueType="num">
                                      <p:cBhvr>
                                        <p:cTn id="32" dur="500" fill="hold"/>
                                        <p:tgtEl>
                                          <p:spTgt spid="2052"/>
                                        </p:tgtEl>
                                        <p:attrNameLst>
                                          <p:attrName>ppt_h</p:attrName>
                                        </p:attrNameLst>
                                      </p:cBhvr>
                                      <p:tavLst>
                                        <p:tav tm="0">
                                          <p:val>
                                            <p:fltVal val="0"/>
                                          </p:val>
                                        </p:tav>
                                        <p:tav tm="100000">
                                          <p:val>
                                            <p:strVal val="#ppt_h"/>
                                          </p:val>
                                        </p:tav>
                                      </p:tavLst>
                                    </p:anim>
                                    <p:animEffect transition="in" filter="fade">
                                      <p:cBhvr>
                                        <p:cTn id="33" dur="500"/>
                                        <p:tgtEl>
                                          <p:spTgt spid="205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par>
                                <p:cTn id="47" presetID="3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P spid="13"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7" descr="eastman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95925" y="1328738"/>
            <a:ext cx="2790825" cy="4010025"/>
          </a:xfrm>
        </p:spPr>
      </p:pic>
      <p:sp>
        <p:nvSpPr>
          <p:cNvPr id="61443" name="Rectangle 2"/>
          <p:cNvSpPr>
            <a:spLocks noGrp="1" noChangeArrowheads="1"/>
          </p:cNvSpPr>
          <p:nvPr>
            <p:ph type="title"/>
          </p:nvPr>
        </p:nvSpPr>
        <p:spPr>
          <a:xfrm>
            <a:off x="700088" y="142875"/>
            <a:ext cx="8229600" cy="571500"/>
          </a:xfrm>
        </p:spPr>
        <p:txBody>
          <a:bodyPr/>
          <a:lstStyle/>
          <a:p>
            <a:r>
              <a:rPr lang="en-US" altLang="en-US" sz="3200">
                <a:ea typeface="ＭＳ Ｐゴシック" panose="020B0600070205080204" pitchFamily="34" charset="-128"/>
              </a:rPr>
              <a:t>“You press the button, we do the rest</a:t>
            </a:r>
            <a:r>
              <a:rPr lang="en-US" altLang="en-US" sz="4000" baseline="30000">
                <a:ea typeface="ＭＳ Ｐゴシック" panose="020B0600070205080204" pitchFamily="34" charset="-128"/>
              </a:rPr>
              <a:t>†</a:t>
            </a:r>
            <a:r>
              <a:rPr lang="en-US" altLang="en-US" sz="3200">
                <a:ea typeface="ＭＳ Ｐゴシック" panose="020B0600070205080204" pitchFamily="34" charset="-128"/>
              </a:rPr>
              <a:t>”</a:t>
            </a:r>
          </a:p>
        </p:txBody>
      </p:sp>
      <p:sp>
        <p:nvSpPr>
          <p:cNvPr id="61446" name="Slide Number Placeholder 6"/>
          <p:cNvSpPr>
            <a:spLocks noGrp="1"/>
          </p:cNvSpPr>
          <p:nvPr>
            <p:ph type="sldNum" sz="quarter" idx="4294967295"/>
          </p:nvPr>
        </p:nvSpPr>
        <p:spPr bwMode="auto">
          <a:xfrm>
            <a:off x="8643938" y="6713538"/>
            <a:ext cx="428625" cy="144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E15DCB71-A0D2-4A3B-8799-5C87FB597882}" type="slidenum">
              <a:rPr lang="en-US" altLang="en-US" sz="1000">
                <a:solidFill>
                  <a:srgbClr val="000066"/>
                </a:solidFill>
                <a:latin typeface="Monotype Corsiva" panose="03010101010201010101" pitchFamily="66" charset="0"/>
              </a:rPr>
              <a:pPr eaLnBrk="1" hangingPunct="1">
                <a:spcBef>
                  <a:spcPct val="0"/>
                </a:spcBef>
                <a:buFontTx/>
                <a:buNone/>
              </a:pPr>
              <a:t>37</a:t>
            </a:fld>
            <a:endParaRPr lang="en-US" altLang="en-US" sz="1000">
              <a:solidFill>
                <a:srgbClr val="000066"/>
              </a:solidFill>
              <a:latin typeface="Monotype Corsiva" panose="03010101010201010101" pitchFamily="66" charset="0"/>
            </a:endParaRPr>
          </a:p>
        </p:txBody>
      </p:sp>
      <p:sp>
        <p:nvSpPr>
          <p:cNvPr id="61447" name="Rectangle 3"/>
          <p:cNvSpPr>
            <a:spLocks noGrp="1" noChangeArrowheads="1"/>
          </p:cNvSpPr>
          <p:nvPr>
            <p:ph type="body" sz="half" idx="4294967295"/>
          </p:nvPr>
        </p:nvSpPr>
        <p:spPr>
          <a:xfrm>
            <a:off x="166688" y="1219200"/>
            <a:ext cx="5334000" cy="4525963"/>
          </a:xfrm>
        </p:spPr>
        <p:txBody>
          <a:bodyPr>
            <a:normAutofit lnSpcReduction="10000"/>
          </a:bodyPr>
          <a:lstStyle/>
          <a:p>
            <a:pPr>
              <a:lnSpc>
                <a:spcPct val="80000"/>
              </a:lnSpc>
            </a:pPr>
            <a:r>
              <a:rPr lang="en-US" altLang="en-US" sz="2400">
                <a:solidFill>
                  <a:srgbClr val="663300"/>
                </a:solidFill>
                <a:ea typeface="ＭＳ Ｐゴシック" panose="020B0600070205080204" pitchFamily="34" charset="-128"/>
              </a:rPr>
              <a:t>Developed and patented a dry photographic plate in 1880</a:t>
            </a:r>
          </a:p>
          <a:p>
            <a:pPr>
              <a:lnSpc>
                <a:spcPct val="80000"/>
              </a:lnSpc>
            </a:pPr>
            <a:r>
              <a:rPr lang="en-US" altLang="en-US" sz="2400">
                <a:solidFill>
                  <a:srgbClr val="663300"/>
                </a:solidFill>
                <a:ea typeface="ＭＳ Ｐゴシック" panose="020B0600070205080204" pitchFamily="34" charset="-128"/>
              </a:rPr>
              <a:t>In 1884, patented a photographic medium</a:t>
            </a:r>
          </a:p>
          <a:p>
            <a:pPr lvl="1">
              <a:lnSpc>
                <a:spcPct val="80000"/>
              </a:lnSpc>
            </a:pPr>
            <a:r>
              <a:rPr lang="en-US" altLang="en-US" sz="2000">
                <a:solidFill>
                  <a:srgbClr val="663300"/>
                </a:solidFill>
                <a:ea typeface="ＭＳ Ｐゴシック" panose="020B0600070205080204" pitchFamily="34" charset="-128"/>
              </a:rPr>
              <a:t>Both in England and U.S.A</a:t>
            </a:r>
          </a:p>
          <a:p>
            <a:pPr>
              <a:lnSpc>
                <a:spcPct val="80000"/>
              </a:lnSpc>
            </a:pPr>
            <a:r>
              <a:rPr lang="en-US" altLang="en-US" sz="2400">
                <a:solidFill>
                  <a:srgbClr val="663300"/>
                </a:solidFill>
                <a:ea typeface="ＭＳ Ｐゴシック" panose="020B0600070205080204" pitchFamily="34" charset="-128"/>
              </a:rPr>
              <a:t>Patented roll film camera in 1888</a:t>
            </a:r>
          </a:p>
          <a:p>
            <a:pPr>
              <a:lnSpc>
                <a:spcPct val="80000"/>
              </a:lnSpc>
            </a:pPr>
            <a:r>
              <a:rPr lang="en-US" altLang="en-US" sz="2400">
                <a:solidFill>
                  <a:srgbClr val="663300"/>
                </a:solidFill>
                <a:ea typeface="ＭＳ Ｐゴシック" panose="020B0600070205080204" pitchFamily="34" charset="-128"/>
              </a:rPr>
              <a:t>Filed key patents in all important facets</a:t>
            </a:r>
          </a:p>
          <a:p>
            <a:pPr>
              <a:lnSpc>
                <a:spcPct val="80000"/>
              </a:lnSpc>
            </a:pPr>
            <a:r>
              <a:rPr lang="en-US" altLang="en-US" sz="2400">
                <a:solidFill>
                  <a:srgbClr val="663300"/>
                </a:solidFill>
                <a:ea typeface="ＭＳ Ｐゴシック" panose="020B0600070205080204" pitchFamily="34" charset="-128"/>
              </a:rPr>
              <a:t>Then, focused the company to making film when competition heated in the camera industry</a:t>
            </a:r>
          </a:p>
          <a:p>
            <a:pPr lvl="1">
              <a:lnSpc>
                <a:spcPct val="80000"/>
              </a:lnSpc>
            </a:pPr>
            <a:r>
              <a:rPr lang="en-US" altLang="en-US" sz="2000">
                <a:solidFill>
                  <a:srgbClr val="663300"/>
                </a:solidFill>
                <a:ea typeface="ＭＳ Ｐゴシック" panose="020B0600070205080204" pitchFamily="34" charset="-128"/>
              </a:rPr>
              <a:t> By providing quality and affortable film to every camera manufacturer, Kodak managed to turn all competition into more business</a:t>
            </a:r>
          </a:p>
          <a:p>
            <a:pPr>
              <a:lnSpc>
                <a:spcPct val="80000"/>
              </a:lnSpc>
            </a:pPr>
            <a:endParaRPr lang="en-US" altLang="en-US" sz="2400">
              <a:solidFill>
                <a:srgbClr val="663300"/>
              </a:solidFill>
              <a:ea typeface="ＭＳ Ｐゴシック" panose="020B0600070205080204" pitchFamily="34" charset="-128"/>
            </a:endParaRPr>
          </a:p>
        </p:txBody>
      </p:sp>
      <p:sp>
        <p:nvSpPr>
          <p:cNvPr id="61448" name="Rectangle 5"/>
          <p:cNvSpPr>
            <a:spLocks noChangeArrowheads="1"/>
          </p:cNvSpPr>
          <p:nvPr/>
        </p:nvSpPr>
        <p:spPr bwMode="auto">
          <a:xfrm>
            <a:off x="5562600" y="5257800"/>
            <a:ext cx="301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800" b="1">
                <a:solidFill>
                  <a:srgbClr val="663300"/>
                </a:solidFill>
                <a:latin typeface="Arial" panose="020B0604020202020204" pitchFamily="34" charset="0"/>
              </a:rPr>
              <a:t>George Eastman</a:t>
            </a:r>
          </a:p>
        </p:txBody>
      </p:sp>
      <p:sp>
        <p:nvSpPr>
          <p:cNvPr id="61449" name="Text Box 9"/>
          <p:cNvSpPr txBox="1">
            <a:spLocks noChangeArrowheads="1"/>
          </p:cNvSpPr>
          <p:nvPr/>
        </p:nvSpPr>
        <p:spPr bwMode="auto">
          <a:xfrm>
            <a:off x="5643563" y="5786438"/>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baseline="30000">
                <a:solidFill>
                  <a:srgbClr val="000066"/>
                </a:solidFill>
                <a:latin typeface="Arial" panose="020B0604020202020204" pitchFamily="34" charset="0"/>
              </a:rPr>
              <a:t>†</a:t>
            </a:r>
            <a:r>
              <a:rPr lang="en-US" altLang="en-US" sz="1200" b="1">
                <a:solidFill>
                  <a:srgbClr val="000066"/>
                </a:solidFill>
                <a:latin typeface="Arial" panose="020B0604020202020204" pitchFamily="34" charset="0"/>
              </a:rPr>
              <a:t> Marketing phrase coined for the film roll camera created by Geaorge Eastman</a:t>
            </a:r>
          </a:p>
        </p:txBody>
      </p:sp>
      <p:sp>
        <p:nvSpPr>
          <p:cNvPr id="10" name="Rectangle 5"/>
          <p:cNvSpPr txBox="1">
            <a:spLocks noChangeArrowheads="1"/>
          </p:cNvSpPr>
          <p:nvPr/>
        </p:nvSpPr>
        <p:spPr>
          <a:xfrm>
            <a:off x="3810000" y="6494463"/>
            <a:ext cx="1295400" cy="287337"/>
          </a:xfrm>
          <a:prstGeom prst="rect">
            <a:avLst/>
          </a:prstGeom>
        </p:spPr>
        <p:txBody>
          <a:bodyPr/>
          <a:lstStyle>
            <a:defPPr>
              <a:defRPr lang="en-US"/>
            </a:defPPr>
            <a:lvl1pPr algn="ctr" rtl="0" fontAlgn="base">
              <a:spcBef>
                <a:spcPct val="0"/>
              </a:spcBef>
              <a:spcAft>
                <a:spcPct val="0"/>
              </a:spcAft>
              <a:defRPr sz="800" b="1" kern="1200">
                <a:solidFill>
                  <a:srgbClr val="000066"/>
                </a:solidFill>
                <a:latin typeface="Kunstler Script" panose="030304020206070D0D06"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latin typeface="Lucida Bright" panose="02040602050505020304" pitchFamily="18" charset="0"/>
              </a:rPr>
              <a:t>Copyright 2017</a:t>
            </a:r>
          </a:p>
          <a:p>
            <a:pPr>
              <a:defRPr/>
            </a:pPr>
            <a:r>
              <a:rPr lang="en-US" dirty="0">
                <a:latin typeface="Lucida Bright" panose="02040602050505020304" pitchFamily="18" charset="0"/>
              </a:rPr>
              <a:t>Arvind Viswanathan</a:t>
            </a:r>
          </a:p>
        </p:txBody>
      </p:sp>
    </p:spTree>
    <p:extLst>
      <p:ext uri="{BB962C8B-B14F-4D97-AF65-F5344CB8AC3E}">
        <p14:creationId xmlns:p14="http://schemas.microsoft.com/office/powerpoint/2010/main" val="3857426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1961" y="1071563"/>
            <a:ext cx="4860602" cy="2861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490" name="Title 1"/>
          <p:cNvSpPr>
            <a:spLocks noGrp="1"/>
          </p:cNvSpPr>
          <p:nvPr>
            <p:ph type="title"/>
          </p:nvPr>
        </p:nvSpPr>
        <p:spPr>
          <a:xfrm>
            <a:off x="609600" y="44450"/>
            <a:ext cx="8229600" cy="612775"/>
          </a:xfrm>
        </p:spPr>
        <p:txBody>
          <a:bodyPr/>
          <a:lstStyle/>
          <a:p>
            <a:r>
              <a:rPr lang="en-US" altLang="en-US" dirty="0">
                <a:solidFill>
                  <a:srgbClr val="008000"/>
                </a:solidFill>
                <a:ea typeface="ＭＳ Ｐゴシック" panose="020B0600070205080204" pitchFamily="34" charset="-128"/>
              </a:rPr>
              <a:t>Clarity of Apple’s iPod® Strategy</a:t>
            </a:r>
          </a:p>
        </p:txBody>
      </p:sp>
      <p:sp>
        <p:nvSpPr>
          <p:cNvPr id="63491" name="Content Placeholder 2"/>
          <p:cNvSpPr>
            <a:spLocks noGrp="1"/>
          </p:cNvSpPr>
          <p:nvPr>
            <p:ph idx="1"/>
          </p:nvPr>
        </p:nvSpPr>
        <p:spPr>
          <a:xfrm>
            <a:off x="107950" y="836712"/>
            <a:ext cx="4104009" cy="4525962"/>
          </a:xfrm>
        </p:spPr>
        <p:txBody>
          <a:bodyPr>
            <a:normAutofit/>
          </a:bodyPr>
          <a:lstStyle/>
          <a:p>
            <a:pPr>
              <a:buFont typeface="Wingdings" panose="05000000000000000000" pitchFamily="2" charset="2"/>
              <a:buChar char="ü"/>
            </a:pPr>
            <a:r>
              <a:rPr lang="en-US" altLang="en-US" sz="1800" dirty="0">
                <a:ea typeface="ＭＳ Ｐゴシック" panose="020B0600070205080204" pitchFamily="34" charset="-128"/>
              </a:rPr>
              <a:t>Crowded product &amp; technology area</a:t>
            </a:r>
          </a:p>
          <a:p>
            <a:pPr>
              <a:buFont typeface="Wingdings" panose="05000000000000000000" pitchFamily="2" charset="2"/>
              <a:buChar char="ü"/>
            </a:pPr>
            <a:r>
              <a:rPr lang="en-US" altLang="en-US" sz="1800" dirty="0">
                <a:ea typeface="ＭＳ Ｐゴシック" panose="020B0600070205080204" pitchFamily="34" charset="-128"/>
              </a:rPr>
              <a:t>Sourced in components</a:t>
            </a:r>
          </a:p>
          <a:p>
            <a:pPr>
              <a:buFont typeface="Wingdings" panose="05000000000000000000" pitchFamily="2" charset="2"/>
              <a:buChar char="ü"/>
            </a:pPr>
            <a:r>
              <a:rPr lang="en-US" altLang="en-US" sz="1800" dirty="0">
                <a:ea typeface="ＭＳ Ｐゴシック" panose="020B0600070205080204" pitchFamily="34" charset="-128"/>
              </a:rPr>
              <a:t>Focused on look, feel &amp; use aspects</a:t>
            </a:r>
          </a:p>
          <a:p>
            <a:pPr>
              <a:buFont typeface="Wingdings" panose="05000000000000000000" pitchFamily="2" charset="2"/>
              <a:buChar char="ü"/>
            </a:pPr>
            <a:r>
              <a:rPr lang="en-US" altLang="en-US" sz="1800" dirty="0">
                <a:ea typeface="ＭＳ Ｐゴシック" panose="020B0600070205080204" pitchFamily="34" charset="-128"/>
              </a:rPr>
              <a:t>Great Design</a:t>
            </a:r>
          </a:p>
          <a:p>
            <a:pPr>
              <a:buFont typeface="Wingdings" panose="05000000000000000000" pitchFamily="2" charset="2"/>
              <a:buChar char="ü"/>
            </a:pPr>
            <a:r>
              <a:rPr lang="en-US" altLang="en-US" sz="1800" dirty="0">
                <a:ea typeface="ＭＳ Ｐゴシック" panose="020B0600070205080204" pitchFamily="34" charset="-128"/>
              </a:rPr>
              <a:t>Identified Critical Design Elements</a:t>
            </a:r>
          </a:p>
          <a:p>
            <a:pPr>
              <a:buFont typeface="Wingdings" panose="05000000000000000000" pitchFamily="2" charset="2"/>
              <a:buChar char="ü"/>
            </a:pPr>
            <a:r>
              <a:rPr lang="en-US" altLang="en-US" sz="1800" dirty="0">
                <a:ea typeface="ＭＳ Ｐゴシック" panose="020B0600070205080204" pitchFamily="34" charset="-128"/>
              </a:rPr>
              <a:t>Secured Legal Protection</a:t>
            </a:r>
          </a:p>
          <a:p>
            <a:pPr>
              <a:buFont typeface="Wingdings" panose="05000000000000000000" pitchFamily="2" charset="2"/>
              <a:buChar char="ü"/>
            </a:pPr>
            <a:r>
              <a:rPr lang="en-US" altLang="en-US" sz="1800" dirty="0">
                <a:ea typeface="ＭＳ Ｐゴシック" panose="020B0600070205080204" pitchFamily="34" charset="-128"/>
              </a:rPr>
              <a:t>Leveraged the monopoly offered</a:t>
            </a:r>
          </a:p>
          <a:p>
            <a:pPr>
              <a:buFont typeface="Wingdings" panose="05000000000000000000" pitchFamily="2" charset="2"/>
              <a:buChar char="ü"/>
            </a:pPr>
            <a:r>
              <a:rPr lang="en-US" altLang="en-US" sz="1800" dirty="0">
                <a:ea typeface="ＭＳ Ｐゴシック" panose="020B0600070205080204" pitchFamily="34" charset="-128"/>
              </a:rPr>
              <a:t>Built an excellent Brand Identity</a:t>
            </a:r>
          </a:p>
        </p:txBody>
      </p:sp>
      <p:sp>
        <p:nvSpPr>
          <p:cNvPr id="63495" name="Slide Number Placeholder 7"/>
          <p:cNvSpPr>
            <a:spLocks noGrp="1"/>
          </p:cNvSpPr>
          <p:nvPr>
            <p:ph type="sldNum" sz="quarter" idx="4294967295"/>
          </p:nvPr>
        </p:nvSpPr>
        <p:spPr bwMode="auto">
          <a:xfrm>
            <a:off x="8643938" y="6713538"/>
            <a:ext cx="428625" cy="144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E84569DE-FA09-483C-A6E5-CB8C29E8616E}" type="slidenum">
              <a:rPr lang="en-US" altLang="en-US" sz="1000">
                <a:solidFill>
                  <a:srgbClr val="000066"/>
                </a:solidFill>
                <a:latin typeface="Monotype Corsiva" panose="03010101010201010101" pitchFamily="66" charset="0"/>
              </a:rPr>
              <a:pPr eaLnBrk="1" hangingPunct="1">
                <a:spcBef>
                  <a:spcPct val="0"/>
                </a:spcBef>
                <a:buFontTx/>
                <a:buNone/>
              </a:pPr>
              <a:t>38</a:t>
            </a:fld>
            <a:endParaRPr lang="en-US" altLang="en-US" sz="1000">
              <a:solidFill>
                <a:srgbClr val="000066"/>
              </a:solidFill>
              <a:latin typeface="Monotype Corsiva" panose="03010101010201010101" pitchFamily="66" charset="0"/>
            </a:endParaRPr>
          </a:p>
        </p:txBody>
      </p:sp>
      <p:sp>
        <p:nvSpPr>
          <p:cNvPr id="9" name="TextBox 6"/>
          <p:cNvSpPr txBox="1">
            <a:spLocks noChangeArrowheads="1"/>
          </p:cNvSpPr>
          <p:nvPr/>
        </p:nvSpPr>
        <p:spPr bwMode="auto">
          <a:xfrm>
            <a:off x="4211960" y="1120608"/>
            <a:ext cx="48893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chemeClr val="bg2">
                    <a:lumMod val="90000"/>
                  </a:schemeClr>
                </a:solidFill>
                <a:latin typeface="Arial" panose="020B0604020202020204" pitchFamily="34" charset="0"/>
              </a:rPr>
              <a:t>Year-wise Growth in Market Share in Units Sold*</a:t>
            </a:r>
          </a:p>
        </p:txBody>
      </p:sp>
      <p:graphicFrame>
        <p:nvGraphicFramePr>
          <p:cNvPr id="10" name="Table 9"/>
          <p:cNvGraphicFramePr>
            <a:graphicFrameLocks noGrp="1"/>
          </p:cNvGraphicFramePr>
          <p:nvPr>
            <p:extLst/>
          </p:nvPr>
        </p:nvGraphicFramePr>
        <p:xfrm>
          <a:off x="5050160" y="1746615"/>
          <a:ext cx="3331840" cy="2076452"/>
        </p:xfrm>
        <a:graphic>
          <a:graphicData uri="http://schemas.openxmlformats.org/drawingml/2006/table">
            <a:tbl>
              <a:tblPr/>
              <a:tblGrid>
                <a:gridCol w="153164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333399"/>
                          </a:solidFill>
                          <a:effectLst/>
                          <a:latin typeface="Calibri" charset="0"/>
                          <a:ea typeface="Arial" charset="0"/>
                          <a:cs typeface="Arial" charset="0"/>
                        </a:rPr>
                        <a:t>2004</a:t>
                      </a: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4F9C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333399"/>
                          </a:solidFill>
                          <a:effectLst/>
                          <a:latin typeface="Calibri" charset="0"/>
                          <a:ea typeface="Arial" charset="0"/>
                          <a:cs typeface="Arial" charset="0"/>
                        </a:rPr>
                        <a:t>56%</a:t>
                      </a: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4F9C3"/>
                    </a:solidFill>
                  </a:tcPr>
                </a:tc>
                <a:extLst>
                  <a:ext uri="{0D108BD9-81ED-4DB2-BD59-A6C34878D82A}">
                    <a16:rowId xmlns:a16="http://schemas.microsoft.com/office/drawing/2014/main" val="10000"/>
                  </a:ext>
                </a:extLst>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333399"/>
                          </a:solidFill>
                          <a:effectLst/>
                          <a:latin typeface="Calibri" charset="0"/>
                          <a:ea typeface="Arial" charset="0"/>
                          <a:cs typeface="Arial" charset="0"/>
                        </a:rPr>
                        <a:t>2005</a:t>
                      </a: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E0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333399"/>
                          </a:solidFill>
                          <a:effectLst/>
                          <a:latin typeface="Calibri" charset="0"/>
                          <a:ea typeface="Arial" charset="0"/>
                          <a:cs typeface="Arial" charset="0"/>
                        </a:rPr>
                        <a:t>72%</a:t>
                      </a: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E0D"/>
                    </a:solidFill>
                  </a:tcPr>
                </a:tc>
                <a:extLst>
                  <a:ext uri="{0D108BD9-81ED-4DB2-BD59-A6C34878D82A}">
                    <a16:rowId xmlns:a16="http://schemas.microsoft.com/office/drawing/2014/main" val="10001"/>
                  </a:ext>
                </a:extLst>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333399"/>
                          </a:solidFill>
                          <a:effectLst/>
                          <a:latin typeface="Calibri" charset="0"/>
                          <a:ea typeface="Arial" charset="0"/>
                          <a:cs typeface="Arial" charset="0"/>
                        </a:rPr>
                        <a:t>2006</a:t>
                      </a: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9C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333399"/>
                          </a:solidFill>
                          <a:effectLst/>
                          <a:latin typeface="Calibri" charset="0"/>
                          <a:ea typeface="Arial" charset="0"/>
                          <a:cs typeface="Arial" charset="0"/>
                        </a:rPr>
                        <a:t>72%</a:t>
                      </a: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9C3"/>
                    </a:solidFill>
                  </a:tcPr>
                </a:tc>
                <a:extLst>
                  <a:ext uri="{0D108BD9-81ED-4DB2-BD59-A6C34878D82A}">
                    <a16:rowId xmlns:a16="http://schemas.microsoft.com/office/drawing/2014/main" val="10002"/>
                  </a:ext>
                </a:extLst>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333399"/>
                          </a:solidFill>
                          <a:effectLst/>
                          <a:latin typeface="Calibri" charset="0"/>
                          <a:ea typeface="Arial" charset="0"/>
                          <a:cs typeface="Arial" charset="0"/>
                        </a:rPr>
                        <a:t>2007</a:t>
                      </a: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E0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333399"/>
                          </a:solidFill>
                          <a:effectLst/>
                          <a:latin typeface="Calibri" charset="0"/>
                          <a:ea typeface="Arial" charset="0"/>
                          <a:cs typeface="Arial" charset="0"/>
                        </a:rPr>
                        <a:t>70%</a:t>
                      </a: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E0D"/>
                    </a:solidFill>
                  </a:tcPr>
                </a:tc>
                <a:extLst>
                  <a:ext uri="{0D108BD9-81ED-4DB2-BD59-A6C34878D82A}">
                    <a16:rowId xmlns:a16="http://schemas.microsoft.com/office/drawing/2014/main" val="10003"/>
                  </a:ext>
                </a:extLst>
              </a:tr>
            </a:tbl>
          </a:graphicData>
        </a:graphic>
      </p:graphicFrame>
      <p:sp>
        <p:nvSpPr>
          <p:cNvPr id="11" name="Rectangle 8"/>
          <p:cNvSpPr>
            <a:spLocks noChangeArrowheads="1"/>
          </p:cNvSpPr>
          <p:nvPr/>
        </p:nvSpPr>
        <p:spPr bwMode="auto">
          <a:xfrm>
            <a:off x="1219200" y="6309900"/>
            <a:ext cx="72412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dirty="0">
                <a:latin typeface="Arial" panose="020B0604020202020204" pitchFamily="34" charset="0"/>
              </a:rPr>
              <a:t>*: Source: http://apple20.blogs.fortune.cnn.com/2008/01/29/beyond-the-incredible-shrinking-ipod-market/</a:t>
            </a:r>
          </a:p>
        </p:txBody>
      </p:sp>
      <p:pic>
        <p:nvPicPr>
          <p:cNvPr id="3" name="Picture 2"/>
          <p:cNvPicPr>
            <a:picLocks noChangeAspect="1"/>
          </p:cNvPicPr>
          <p:nvPr/>
        </p:nvPicPr>
        <p:blipFill>
          <a:blip r:embed="rId2"/>
          <a:stretch>
            <a:fillRect/>
          </a:stretch>
        </p:blipFill>
        <p:spPr>
          <a:xfrm>
            <a:off x="640540" y="3999556"/>
            <a:ext cx="2699969" cy="2202042"/>
          </a:xfrm>
          <a:prstGeom prst="rect">
            <a:avLst/>
          </a:prstGeom>
        </p:spPr>
      </p:pic>
      <p:pic>
        <p:nvPicPr>
          <p:cNvPr id="20" name="Picture 1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595" y="4220509"/>
            <a:ext cx="29146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a:off x="3452198" y="4416691"/>
            <a:ext cx="1750707" cy="90660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5"/>
          <p:cNvSpPr txBox="1">
            <a:spLocks noChangeArrowheads="1"/>
          </p:cNvSpPr>
          <p:nvPr/>
        </p:nvSpPr>
        <p:spPr>
          <a:xfrm>
            <a:off x="3810000" y="6494463"/>
            <a:ext cx="1295400" cy="287337"/>
          </a:xfrm>
          <a:prstGeom prst="rect">
            <a:avLst/>
          </a:prstGeom>
        </p:spPr>
        <p:txBody>
          <a:bodyPr/>
          <a:lstStyle>
            <a:defPPr>
              <a:defRPr lang="en-US"/>
            </a:defPPr>
            <a:lvl1pPr algn="ctr" rtl="0" fontAlgn="base">
              <a:spcBef>
                <a:spcPct val="0"/>
              </a:spcBef>
              <a:spcAft>
                <a:spcPct val="0"/>
              </a:spcAft>
              <a:defRPr sz="800" b="1" kern="1200">
                <a:solidFill>
                  <a:srgbClr val="000066"/>
                </a:solidFill>
                <a:latin typeface="Kunstler Script" panose="030304020206070D0D06" pitchFamily="66"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latin typeface="Lucida Bright" panose="02040602050505020304" pitchFamily="18" charset="0"/>
              </a:rPr>
              <a:t>Copyright 2017</a:t>
            </a:r>
          </a:p>
          <a:p>
            <a:pPr>
              <a:defRPr/>
            </a:pPr>
            <a:r>
              <a:rPr lang="en-US" dirty="0">
                <a:latin typeface="Lucida Bright" panose="02040602050505020304" pitchFamily="18" charset="0"/>
              </a:rPr>
              <a:t>Arvind Viswanathan</a:t>
            </a:r>
          </a:p>
        </p:txBody>
      </p:sp>
      <p:sp>
        <p:nvSpPr>
          <p:cNvPr id="6" name="Rectangle 5"/>
          <p:cNvSpPr/>
          <p:nvPr/>
        </p:nvSpPr>
        <p:spPr>
          <a:xfrm rot="20440434">
            <a:off x="5216918" y="4830456"/>
            <a:ext cx="3179095" cy="625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CC0000"/>
                </a:solidFill>
              </a:rPr>
              <a:t>Trademarks</a:t>
            </a:r>
          </a:p>
        </p:txBody>
      </p:sp>
    </p:spTree>
    <p:extLst>
      <p:ext uri="{BB962C8B-B14F-4D97-AF65-F5344CB8AC3E}">
        <p14:creationId xmlns:p14="http://schemas.microsoft.com/office/powerpoint/2010/main" val="1831623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42DD18A3-7C7D-46DC-8D5E-BDD211C42782}"/>
              </a:ext>
            </a:extLst>
          </p:cNvPr>
          <p:cNvSpPr>
            <a:spLocks noGrp="1" noChangeArrowheads="1"/>
          </p:cNvSpPr>
          <p:nvPr>
            <p:ph type="title"/>
          </p:nvPr>
        </p:nvSpPr>
        <p:spPr>
          <a:noFill/>
          <a:ln>
            <a:noFill/>
            <a:miter lim="800000"/>
            <a:headEnd/>
            <a:tailEnd/>
          </a:ln>
        </p:spPr>
        <p:txBody>
          <a:bodyPr anchor="ctr">
            <a:normAutofit fontScale="90000"/>
          </a:bodyPr>
          <a:lstStyle/>
          <a:p>
            <a:pPr algn="l"/>
            <a:r>
              <a:rPr lang="en-US" altLang="en-US" sz="6600" b="1">
                <a:solidFill>
                  <a:schemeClr val="tx1"/>
                </a:solidFill>
              </a:rPr>
              <a:t>“Brand” Companies</a:t>
            </a:r>
            <a:endParaRPr lang="en-US" altLang="en-US" sz="4400">
              <a:solidFill>
                <a:schemeClr val="tx1"/>
              </a:solidFill>
            </a:endParaRPr>
          </a:p>
        </p:txBody>
      </p:sp>
      <p:sp>
        <p:nvSpPr>
          <p:cNvPr id="115715" name="Rectangle 3">
            <a:extLst>
              <a:ext uri="{FF2B5EF4-FFF2-40B4-BE49-F238E27FC236}">
                <a16:creationId xmlns:a16="http://schemas.microsoft.com/office/drawing/2014/main" id="{3820E636-C085-4E77-B17E-B089BA604F4F}"/>
              </a:ext>
            </a:extLst>
          </p:cNvPr>
          <p:cNvSpPr>
            <a:spLocks noGrp="1" noChangeArrowheads="1"/>
          </p:cNvSpPr>
          <p:nvPr>
            <p:ph idx="1"/>
          </p:nvPr>
        </p:nvSpPr>
        <p:spPr>
          <a:noFill/>
          <a:ln>
            <a:noFill/>
            <a:miter lim="800000"/>
            <a:headEnd/>
            <a:tailEnd/>
          </a:ln>
        </p:spPr>
        <p:txBody>
          <a:bodyPr/>
          <a:lstStyle/>
          <a:p>
            <a:pPr algn="l"/>
            <a:r>
              <a:rPr lang="en-US" altLang="en-US" sz="3200" b="1" dirty="0"/>
              <a:t>Nike...</a:t>
            </a:r>
          </a:p>
          <a:p>
            <a:pPr algn="l"/>
            <a:r>
              <a:rPr lang="en-US" altLang="en-US" sz="3200" b="1" dirty="0"/>
              <a:t>Adidas...</a:t>
            </a:r>
          </a:p>
          <a:p>
            <a:pPr algn="l"/>
            <a:r>
              <a:rPr lang="en-US" altLang="en-US" sz="3200" b="1" dirty="0"/>
              <a:t>Reebok...</a:t>
            </a:r>
          </a:p>
          <a:p>
            <a:pPr algn="l"/>
            <a:r>
              <a:rPr lang="en-US" altLang="en-US" sz="3200" b="1" dirty="0"/>
              <a:t>Levi-Strauss…</a:t>
            </a:r>
          </a:p>
          <a:p>
            <a:pPr marL="0" indent="0" algn="l">
              <a:buNone/>
            </a:pPr>
            <a:r>
              <a:rPr lang="en-US" altLang="en-US" sz="3200" dirty="0"/>
              <a:t>		</a:t>
            </a:r>
            <a:r>
              <a:rPr lang="en-US" altLang="en-US" sz="4400" b="1" dirty="0"/>
              <a:t>…Own No Factories</a:t>
            </a:r>
            <a:endParaRPr lang="en-US" altLang="en-US" sz="4400" dirty="0"/>
          </a:p>
        </p:txBody>
      </p:sp>
      <p:sp>
        <p:nvSpPr>
          <p:cNvPr id="4" name="Slide Number Placeholder 7">
            <a:extLst>
              <a:ext uri="{FF2B5EF4-FFF2-40B4-BE49-F238E27FC236}">
                <a16:creationId xmlns:a16="http://schemas.microsoft.com/office/drawing/2014/main" id="{89EBCB46-19B5-45C2-860D-3F1AE834997A}"/>
              </a:ext>
            </a:extLst>
          </p:cNvPr>
          <p:cNvSpPr txBox="1">
            <a:spLocks/>
          </p:cNvSpPr>
          <p:nvPr/>
        </p:nvSpPr>
        <p:spPr bwMode="auto">
          <a:xfrm>
            <a:off x="8643938" y="6713538"/>
            <a:ext cx="428625" cy="144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ctr" rtl="0" eaLnBrk="0" fontAlgn="base" hangingPunct="0">
              <a:spcBef>
                <a:spcPct val="20000"/>
              </a:spcBef>
              <a:spcAft>
                <a:spcPct val="0"/>
              </a:spcAft>
              <a:buFont typeface="Arial" panose="020B0604020202020204" pitchFamily="34" charset="0"/>
              <a:buChar char="•"/>
              <a:defRPr sz="3200" b="1" kern="1200">
                <a:solidFill>
                  <a:schemeClr val="tx1"/>
                </a:solidFill>
                <a:latin typeface="Calibri" panose="020F0502020204030204" pitchFamily="34" charset="0"/>
                <a:ea typeface="ＭＳ Ｐゴシック" panose="020B0600070205080204" pitchFamily="34" charset="-128"/>
                <a:cs typeface="+mn-cs"/>
              </a:defRPr>
            </a:lvl1pPr>
            <a:lvl2pPr marL="37931725" indent="-37474525"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ＭＳ Ｐゴシック"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ＭＳ Ｐゴシック"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ＭＳ Ｐゴシック"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ＭＳ Ｐゴシック"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ＭＳ Ｐゴシック" panose="020B0600070205080204" pitchFamily="34" charset="-128"/>
                <a:cs typeface="+mn-cs"/>
              </a:defRPr>
            </a:lvl9pPr>
          </a:lstStyle>
          <a:p>
            <a:pPr eaLnBrk="1" hangingPunct="1">
              <a:spcBef>
                <a:spcPct val="0"/>
              </a:spcBef>
              <a:buFontTx/>
              <a:buNone/>
            </a:pPr>
            <a:fld id="{E84569DE-FA09-483C-A6E5-CB8C29E8616E}" type="slidenum">
              <a:rPr lang="en-US" altLang="en-US" sz="1000" smtClean="0">
                <a:solidFill>
                  <a:srgbClr val="000066"/>
                </a:solidFill>
                <a:latin typeface="Monotype Corsiva" panose="03010101010201010101" pitchFamily="66" charset="0"/>
              </a:rPr>
              <a:pPr eaLnBrk="1" hangingPunct="1">
                <a:spcBef>
                  <a:spcPct val="0"/>
                </a:spcBef>
                <a:buFontTx/>
                <a:buNone/>
              </a:pPr>
              <a:t>39</a:t>
            </a:fld>
            <a:endParaRPr lang="en-US" altLang="en-US" sz="1000">
              <a:solidFill>
                <a:srgbClr val="000066"/>
              </a:solidFill>
              <a:latin typeface="Monotype Corsiva" panose="03010101010201010101" pitchFamily="66" charset="0"/>
            </a:endParaRPr>
          </a:p>
        </p:txBody>
      </p:sp>
    </p:spTree>
    <p:extLst>
      <p:ext uri="{BB962C8B-B14F-4D97-AF65-F5344CB8AC3E}">
        <p14:creationId xmlns:p14="http://schemas.microsoft.com/office/powerpoint/2010/main" val="3516770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56317-80BB-405B-A28E-5165BDADD5F9}"/>
              </a:ext>
            </a:extLst>
          </p:cNvPr>
          <p:cNvSpPr>
            <a:spLocks noGrp="1"/>
          </p:cNvSpPr>
          <p:nvPr>
            <p:ph type="title"/>
          </p:nvPr>
        </p:nvSpPr>
        <p:spPr/>
        <p:txBody>
          <a:bodyPr/>
          <a:lstStyle/>
          <a:p>
            <a:r>
              <a:rPr lang="en-US" dirty="0"/>
              <a:t>Competitive Strategy</a:t>
            </a:r>
            <a:endParaRPr lang="en-GB" dirty="0"/>
          </a:p>
        </p:txBody>
      </p:sp>
      <p:sp>
        <p:nvSpPr>
          <p:cNvPr id="3" name="Content Placeholder 2">
            <a:extLst>
              <a:ext uri="{FF2B5EF4-FFF2-40B4-BE49-F238E27FC236}">
                <a16:creationId xmlns:a16="http://schemas.microsoft.com/office/drawing/2014/main" id="{F49F5C9C-9131-4054-8D53-92EBAC1093C2}"/>
              </a:ext>
            </a:extLst>
          </p:cNvPr>
          <p:cNvSpPr>
            <a:spLocks noGrp="1"/>
          </p:cNvSpPr>
          <p:nvPr>
            <p:ph idx="1"/>
          </p:nvPr>
        </p:nvSpPr>
        <p:spPr>
          <a:xfrm>
            <a:off x="76200" y="990600"/>
            <a:ext cx="6151984" cy="4525963"/>
          </a:xfrm>
        </p:spPr>
        <p:txBody>
          <a:bodyPr/>
          <a:lstStyle/>
          <a:p>
            <a:r>
              <a:rPr lang="en-GB" dirty="0"/>
              <a:t>Defined as the long term plan of a particular company in order to gain competitive advantage over its competitors</a:t>
            </a:r>
          </a:p>
          <a:p>
            <a:r>
              <a:rPr lang="en-GB" dirty="0"/>
              <a:t>Aimed at creating defensive position in an industry and generating a superior ROI</a:t>
            </a:r>
          </a:p>
        </p:txBody>
      </p:sp>
      <p:sp>
        <p:nvSpPr>
          <p:cNvPr id="4" name="Slide Number Placeholder 3">
            <a:extLst>
              <a:ext uri="{FF2B5EF4-FFF2-40B4-BE49-F238E27FC236}">
                <a16:creationId xmlns:a16="http://schemas.microsoft.com/office/drawing/2014/main" id="{95CBFC53-7D50-4BE0-9857-67BDA80629C3}"/>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4</a:t>
            </a:fld>
            <a:endParaRPr lang="en-US" dirty="0"/>
          </a:p>
        </p:txBody>
      </p:sp>
      <p:pic>
        <p:nvPicPr>
          <p:cNvPr id="6" name="Picture 5">
            <a:extLst>
              <a:ext uri="{FF2B5EF4-FFF2-40B4-BE49-F238E27FC236}">
                <a16:creationId xmlns:a16="http://schemas.microsoft.com/office/drawing/2014/main" id="{29F3FBB2-8374-4170-B85F-50638B50975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4583691" y="2854284"/>
            <a:ext cx="6192688" cy="2013529"/>
          </a:xfrm>
          <a:prstGeom prst="rect">
            <a:avLst/>
          </a:prstGeom>
        </p:spPr>
      </p:pic>
    </p:spTree>
    <p:extLst>
      <p:ext uri="{BB962C8B-B14F-4D97-AF65-F5344CB8AC3E}">
        <p14:creationId xmlns:p14="http://schemas.microsoft.com/office/powerpoint/2010/main" val="4069053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50B4-8114-418D-8B1B-49351764BBDF}"/>
              </a:ext>
            </a:extLst>
          </p:cNvPr>
          <p:cNvSpPr>
            <a:spLocks noGrp="1"/>
          </p:cNvSpPr>
          <p:nvPr>
            <p:ph type="title"/>
          </p:nvPr>
        </p:nvSpPr>
        <p:spPr/>
        <p:txBody>
          <a:bodyPr/>
          <a:lstStyle/>
          <a:p>
            <a:r>
              <a:rPr lang="en-US" dirty="0"/>
              <a:t>Territorial Nature of IPR</a:t>
            </a:r>
            <a:endParaRPr lang="en-GB" dirty="0"/>
          </a:p>
        </p:txBody>
      </p:sp>
      <p:sp>
        <p:nvSpPr>
          <p:cNvPr id="3" name="Content Placeholder 2">
            <a:extLst>
              <a:ext uri="{FF2B5EF4-FFF2-40B4-BE49-F238E27FC236}">
                <a16:creationId xmlns:a16="http://schemas.microsoft.com/office/drawing/2014/main" id="{62E9914E-361B-4CDD-A832-0643F39EFEAC}"/>
              </a:ext>
            </a:extLst>
          </p:cNvPr>
          <p:cNvSpPr>
            <a:spLocks noGrp="1"/>
          </p:cNvSpPr>
          <p:nvPr>
            <p:ph idx="1"/>
          </p:nvPr>
        </p:nvSpPr>
        <p:spPr>
          <a:xfrm>
            <a:off x="69931" y="1556792"/>
            <a:ext cx="8991600" cy="4525963"/>
          </a:xfrm>
        </p:spPr>
        <p:txBody>
          <a:bodyPr>
            <a:normAutofit fontScale="85000" lnSpcReduction="10000"/>
          </a:bodyPr>
          <a:lstStyle/>
          <a:p>
            <a:r>
              <a:rPr lang="en-US" dirty="0"/>
              <a:t>"PRIUS" - a hybrid car that was popular in many countries</a:t>
            </a:r>
          </a:p>
          <a:p>
            <a:pPr lvl="1"/>
            <a:r>
              <a:rPr lang="en-US" dirty="0"/>
              <a:t>Launched in 1997 in Japan initially, followed by many other countries</a:t>
            </a:r>
          </a:p>
          <a:p>
            <a:r>
              <a:rPr lang="en-US" dirty="0"/>
              <a:t>Toyota owned the TM which was filed in many countries</a:t>
            </a:r>
          </a:p>
          <a:p>
            <a:pPr lvl="1"/>
            <a:r>
              <a:rPr lang="en-US" dirty="0"/>
              <a:t>Earliest filing in 1990 in JP</a:t>
            </a:r>
          </a:p>
          <a:p>
            <a:pPr lvl="1"/>
            <a:r>
              <a:rPr lang="en-US" dirty="0"/>
              <a:t>First filing in India in 2009, when the car was launched</a:t>
            </a:r>
          </a:p>
          <a:p>
            <a:r>
              <a:rPr lang="en-US" dirty="0"/>
              <a:t>Prius Auto Industries, India are auto components manufacturers</a:t>
            </a:r>
          </a:p>
          <a:p>
            <a:r>
              <a:rPr lang="en-US" dirty="0"/>
              <a:t>They filed for a TM in India in 2002 for "PRIUS“</a:t>
            </a:r>
          </a:p>
          <a:p>
            <a:r>
              <a:rPr lang="en-US" dirty="0"/>
              <a:t>Supreme court adjudged that back in 2002 when Defendants filed for the TM, it wasn’t very well known in India even though it had a reasonable market in some countries</a:t>
            </a:r>
          </a:p>
          <a:p>
            <a:pPr lvl="1"/>
            <a:r>
              <a:rPr lang="en-US" dirty="0"/>
              <a:t>" </a:t>
            </a:r>
            <a:r>
              <a:rPr lang="en-US" b="1" dirty="0"/>
              <a:t>TMs are TERRITORIAL and hence, Well-Known is also Territorial</a:t>
            </a:r>
            <a:r>
              <a:rPr lang="en-US" dirty="0"/>
              <a:t> "</a:t>
            </a:r>
            <a:endParaRPr lang="en-US" b="1" dirty="0"/>
          </a:p>
          <a:p>
            <a:r>
              <a:rPr lang="en-US" dirty="0"/>
              <a:t>Also Plaintiff’s delay in claiming ownership worked against them</a:t>
            </a:r>
            <a:endParaRPr lang="en-GB" dirty="0"/>
          </a:p>
        </p:txBody>
      </p:sp>
      <p:sp>
        <p:nvSpPr>
          <p:cNvPr id="4" name="Slide Number Placeholder 3">
            <a:extLst>
              <a:ext uri="{FF2B5EF4-FFF2-40B4-BE49-F238E27FC236}">
                <a16:creationId xmlns:a16="http://schemas.microsoft.com/office/drawing/2014/main" id="{1858EB91-943F-49E2-B637-5A647A4F44F7}"/>
              </a:ext>
            </a:extLst>
          </p:cNvPr>
          <p:cNvSpPr>
            <a:spLocks noGrp="1"/>
          </p:cNvSpPr>
          <p:nvPr>
            <p:ph type="sldNum" sz="quarter" idx="10"/>
          </p:nvPr>
        </p:nvSpPr>
        <p:spPr/>
        <p:txBody>
          <a:bodyPr/>
          <a:lstStyle/>
          <a:p>
            <a:fld id="{2F6C268E-7CC2-4691-B094-21D7E6EC7F7F}" type="slidenum">
              <a:rPr lang="en-US" smtClean="0"/>
              <a:pPr/>
              <a:t>40</a:t>
            </a:fld>
            <a:endParaRPr lang="en-US" dirty="0"/>
          </a:p>
        </p:txBody>
      </p:sp>
      <p:sp>
        <p:nvSpPr>
          <p:cNvPr id="5" name="Rectangle 4">
            <a:extLst>
              <a:ext uri="{FF2B5EF4-FFF2-40B4-BE49-F238E27FC236}">
                <a16:creationId xmlns:a16="http://schemas.microsoft.com/office/drawing/2014/main" id="{EDF9B162-FD9D-4FFA-A348-3D16ABFC1689}"/>
              </a:ext>
            </a:extLst>
          </p:cNvPr>
          <p:cNvSpPr/>
          <p:nvPr/>
        </p:nvSpPr>
        <p:spPr>
          <a:xfrm>
            <a:off x="539552" y="910461"/>
            <a:ext cx="8352928" cy="615553"/>
          </a:xfrm>
          <a:prstGeom prst="rect">
            <a:avLst/>
          </a:prstGeom>
        </p:spPr>
        <p:txBody>
          <a:bodyPr wrap="square">
            <a:spAutoFit/>
          </a:bodyPr>
          <a:lstStyle/>
          <a:p>
            <a:pPr algn="ctr"/>
            <a:r>
              <a:rPr lang="en-GB" sz="2000" b="1" dirty="0">
                <a:solidFill>
                  <a:srgbClr val="800000"/>
                </a:solidFill>
              </a:rPr>
              <a:t>Toyota Loses Trademark Battle over Prius at Indian Supreme Court</a:t>
            </a:r>
          </a:p>
          <a:p>
            <a:pPr algn="ctr"/>
            <a:r>
              <a:rPr lang="en-GB" sz="1400" dirty="0"/>
              <a:t>Toyota </a:t>
            </a:r>
            <a:r>
              <a:rPr lang="en-GB" sz="1400" dirty="0" err="1"/>
              <a:t>Jidosha</a:t>
            </a:r>
            <a:r>
              <a:rPr lang="en-GB" sz="1400" dirty="0"/>
              <a:t> Kabushiki Kaisha vs M/S Prius Auto Industries Limited on 14 December, 2017</a:t>
            </a:r>
            <a:endParaRPr lang="en-GB" sz="1400" b="1" dirty="0">
              <a:solidFill>
                <a:srgbClr val="800000"/>
              </a:solidFill>
            </a:endParaRPr>
          </a:p>
        </p:txBody>
      </p:sp>
    </p:spTree>
    <p:extLst>
      <p:ext uri="{BB962C8B-B14F-4D97-AF65-F5344CB8AC3E}">
        <p14:creationId xmlns:p14="http://schemas.microsoft.com/office/powerpoint/2010/main" val="3406203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85061EBD-1625-48A5-80E4-1AF70FF99533}"/>
              </a:ext>
            </a:extLst>
          </p:cNvPr>
          <p:cNvSpPr>
            <a:spLocks noGrp="1" noChangeArrowheads="1"/>
          </p:cNvSpPr>
          <p:nvPr>
            <p:ph type="title"/>
          </p:nvPr>
        </p:nvSpPr>
        <p:spPr>
          <a:xfrm>
            <a:off x="179512" y="76200"/>
            <a:ext cx="8784976" cy="533400"/>
          </a:xfrm>
          <a:noFill/>
          <a:ln>
            <a:noFill/>
            <a:miter lim="800000"/>
            <a:headEnd/>
            <a:tailEnd/>
          </a:ln>
        </p:spPr>
        <p:txBody>
          <a:bodyPr/>
          <a:lstStyle/>
          <a:p>
            <a:r>
              <a:rPr lang="en-US" altLang="en-US" sz="2800" b="1">
                <a:solidFill>
                  <a:schemeClr val="tx1"/>
                </a:solidFill>
              </a:rPr>
              <a:t>Case Study: FBI Arrests Man Selling Software Debug Code</a:t>
            </a:r>
            <a:endParaRPr lang="en-US" altLang="en-US" sz="2800">
              <a:solidFill>
                <a:schemeClr val="tx1"/>
              </a:solidFill>
            </a:endParaRPr>
          </a:p>
        </p:txBody>
      </p:sp>
      <p:sp>
        <p:nvSpPr>
          <p:cNvPr id="104451" name="Rectangle 3">
            <a:extLst>
              <a:ext uri="{FF2B5EF4-FFF2-40B4-BE49-F238E27FC236}">
                <a16:creationId xmlns:a16="http://schemas.microsoft.com/office/drawing/2014/main" id="{93245843-42D6-4A7A-B2E2-CD561D8C5B1B}"/>
              </a:ext>
            </a:extLst>
          </p:cNvPr>
          <p:cNvSpPr>
            <a:spLocks noGrp="1" noChangeArrowheads="1"/>
          </p:cNvSpPr>
          <p:nvPr>
            <p:ph idx="1"/>
          </p:nvPr>
        </p:nvSpPr>
        <p:spPr>
          <a:xfrm>
            <a:off x="76200" y="995917"/>
            <a:ext cx="8991600" cy="4525963"/>
          </a:xfrm>
          <a:noFill/>
          <a:ln>
            <a:noFill/>
            <a:miter lim="800000"/>
            <a:headEnd/>
            <a:tailEnd/>
          </a:ln>
        </p:spPr>
        <p:txBody>
          <a:bodyPr>
            <a:normAutofit/>
          </a:bodyPr>
          <a:lstStyle/>
          <a:p>
            <a:pPr marL="0" indent="0" algn="ctr">
              <a:buNone/>
            </a:pPr>
            <a:r>
              <a:rPr lang="en-US" altLang="en-US" sz="2800" b="1" dirty="0"/>
              <a:t>HINDUSTAN TIMES, New Delhi, August 28, 2002</a:t>
            </a:r>
            <a:endParaRPr lang="en-US" altLang="en-US" sz="2800" dirty="0"/>
          </a:p>
          <a:p>
            <a:r>
              <a:rPr lang="en-US" altLang="en-US" dirty="0"/>
              <a:t>US Software Giant, SOLID Works, engaged Geometric Software Solutions Limited (GSSL) for debugging source Code of “Solid Works 2001 Plus”</a:t>
            </a:r>
          </a:p>
          <a:p>
            <a:r>
              <a:rPr lang="en-US" altLang="en-US" dirty="0"/>
              <a:t>GSSL had signed Confidentiality Agreement</a:t>
            </a:r>
          </a:p>
          <a:p>
            <a:r>
              <a:rPr lang="en-US" altLang="en-US" sz="2800" dirty="0" err="1"/>
              <a:t>Shekhar</a:t>
            </a:r>
            <a:r>
              <a:rPr lang="en-US" altLang="en-US" sz="2800" dirty="0"/>
              <a:t> </a:t>
            </a:r>
            <a:r>
              <a:rPr lang="en-US" altLang="en-US" sz="2800" dirty="0" err="1"/>
              <a:t>Verma</a:t>
            </a:r>
            <a:r>
              <a:rPr lang="en-US" altLang="en-US" sz="2800" dirty="0"/>
              <a:t> </a:t>
            </a:r>
            <a:r>
              <a:rPr lang="en-US" altLang="en-US" dirty="0"/>
              <a:t>Left GSSL in June 2002; took copy of source code</a:t>
            </a:r>
          </a:p>
          <a:p>
            <a:r>
              <a:rPr lang="en-US" altLang="en-US" dirty="0"/>
              <a:t>Attempted setting up own company with the code</a:t>
            </a:r>
          </a:p>
          <a:p>
            <a:r>
              <a:rPr lang="en-US" altLang="en-US" sz="2800" dirty="0"/>
              <a:t>Was arrested on August 25 at Ashok Hotel</a:t>
            </a:r>
          </a:p>
        </p:txBody>
      </p:sp>
      <p:sp>
        <p:nvSpPr>
          <p:cNvPr id="4" name="Slide Number Placeholder 7">
            <a:extLst>
              <a:ext uri="{FF2B5EF4-FFF2-40B4-BE49-F238E27FC236}">
                <a16:creationId xmlns:a16="http://schemas.microsoft.com/office/drawing/2014/main" id="{1B8DF1E6-12FF-44E6-86FE-DCC6E908EDA7}"/>
              </a:ext>
            </a:extLst>
          </p:cNvPr>
          <p:cNvSpPr txBox="1">
            <a:spLocks/>
          </p:cNvSpPr>
          <p:nvPr/>
        </p:nvSpPr>
        <p:spPr bwMode="auto">
          <a:xfrm>
            <a:off x="8643938" y="6669360"/>
            <a:ext cx="428625" cy="144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ctr" rtl="0" eaLnBrk="0" fontAlgn="base" hangingPunct="0">
              <a:spcBef>
                <a:spcPct val="20000"/>
              </a:spcBef>
              <a:spcAft>
                <a:spcPct val="0"/>
              </a:spcAft>
              <a:buFont typeface="Arial" panose="020B0604020202020204" pitchFamily="34" charset="0"/>
              <a:buChar char="•"/>
              <a:defRPr sz="3200" b="1" kern="1200">
                <a:solidFill>
                  <a:schemeClr val="tx1"/>
                </a:solidFill>
                <a:latin typeface="Calibri" panose="020F0502020204030204" pitchFamily="34" charset="0"/>
                <a:ea typeface="ＭＳ Ｐゴシック" panose="020B0600070205080204" pitchFamily="34" charset="-128"/>
                <a:cs typeface="+mn-cs"/>
              </a:defRPr>
            </a:lvl1pPr>
            <a:lvl2pPr marL="37931725" indent="-37474525"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ＭＳ Ｐゴシック"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ＭＳ Ｐゴシック"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ＭＳ Ｐゴシック"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ＭＳ Ｐゴシック"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ＭＳ Ｐゴシック" panose="020B0600070205080204" pitchFamily="34" charset="-128"/>
                <a:cs typeface="+mn-cs"/>
              </a:defRPr>
            </a:lvl9pPr>
          </a:lstStyle>
          <a:p>
            <a:pPr eaLnBrk="1" hangingPunct="1">
              <a:spcBef>
                <a:spcPct val="0"/>
              </a:spcBef>
              <a:buFontTx/>
              <a:buNone/>
            </a:pPr>
            <a:fld id="{E84569DE-FA09-483C-A6E5-CB8C29E8616E}" type="slidenum">
              <a:rPr lang="en-US" altLang="en-US" sz="1000" smtClean="0">
                <a:solidFill>
                  <a:srgbClr val="000066"/>
                </a:solidFill>
                <a:latin typeface="Monotype Corsiva" panose="03010101010201010101" pitchFamily="66" charset="0"/>
              </a:rPr>
              <a:pPr eaLnBrk="1" hangingPunct="1">
                <a:spcBef>
                  <a:spcPct val="0"/>
                </a:spcBef>
                <a:buFontTx/>
                <a:buNone/>
              </a:pPr>
              <a:t>41</a:t>
            </a:fld>
            <a:endParaRPr lang="en-US" altLang="en-US" sz="1000">
              <a:solidFill>
                <a:srgbClr val="000066"/>
              </a:solidFill>
              <a:latin typeface="Monotype Corsiva" panose="03010101010201010101" pitchFamily="66" charset="0"/>
            </a:endParaRPr>
          </a:p>
        </p:txBody>
      </p:sp>
    </p:spTree>
    <p:extLst>
      <p:ext uri="{BB962C8B-B14F-4D97-AF65-F5344CB8AC3E}">
        <p14:creationId xmlns:p14="http://schemas.microsoft.com/office/powerpoint/2010/main" val="313861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bwMode="auto">
          <a:xfrm>
            <a:off x="457200" y="70884"/>
            <a:ext cx="8229600" cy="914400"/>
          </a:xfrm>
          <a:noFill/>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r>
              <a:rPr lang="en-US" altLang="ar-SA" sz="4000" b="1" dirty="0"/>
              <a:t>Brand Values</a:t>
            </a:r>
          </a:p>
        </p:txBody>
      </p:sp>
      <p:sp>
        <p:nvSpPr>
          <p:cNvPr id="4" name="Slide Number Placeholder 3"/>
          <p:cNvSpPr>
            <a:spLocks noGrp="1"/>
          </p:cNvSpPr>
          <p:nvPr>
            <p:ph type="sldNum" sz="quarter" idx="10"/>
          </p:nvPr>
        </p:nvSpPr>
        <p:spPr/>
        <p:txBody>
          <a:bodyPr/>
          <a:lstStyle/>
          <a:p>
            <a:fld id="{2F6C268E-7CC2-4691-B094-21D7E6EC7F7F}" type="slidenum">
              <a:rPr lang="en-US" smtClean="0"/>
              <a:pPr/>
              <a:t>42</a:t>
            </a:fld>
            <a:endParaRPr lang="en-US" dirty="0"/>
          </a:p>
        </p:txBody>
      </p:sp>
      <p:sp>
        <p:nvSpPr>
          <p:cNvPr id="41987" name="Rectangle 1027"/>
          <p:cNvSpPr>
            <a:spLocks noGrp="1" noChangeArrowheads="1"/>
          </p:cNvSpPr>
          <p:nvPr>
            <p:ph idx="4294967295"/>
          </p:nvPr>
        </p:nvSpPr>
        <p:spPr bwMode="auto">
          <a:xfrm>
            <a:off x="0" y="1428935"/>
            <a:ext cx="8991600" cy="493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lgn="ctr" eaLnBrk="1" hangingPunct="1">
              <a:lnSpc>
                <a:spcPct val="90000"/>
              </a:lnSpc>
              <a:spcBef>
                <a:spcPct val="50000"/>
              </a:spcBef>
              <a:buNone/>
            </a:pPr>
            <a:r>
              <a:rPr lang="en-US" altLang="ar-SA" sz="2400" b="1" dirty="0"/>
              <a:t>Global Brand Scoreboard &amp; Their Respective Value- 2015</a:t>
            </a:r>
          </a:p>
        </p:txBody>
      </p:sp>
      <p:sp>
        <p:nvSpPr>
          <p:cNvPr id="2" name="Rectangle 1"/>
          <p:cNvSpPr/>
          <p:nvPr/>
        </p:nvSpPr>
        <p:spPr>
          <a:xfrm>
            <a:off x="1763688" y="6020247"/>
            <a:ext cx="5688632" cy="246221"/>
          </a:xfrm>
          <a:prstGeom prst="rect">
            <a:avLst/>
          </a:prstGeom>
        </p:spPr>
        <p:txBody>
          <a:bodyPr wrap="square">
            <a:spAutoFit/>
          </a:bodyPr>
          <a:lstStyle/>
          <a:p>
            <a:r>
              <a:rPr lang="en-IN" sz="1000" b="1" dirty="0">
                <a:solidFill>
                  <a:srgbClr val="2D4E77"/>
                </a:solidFill>
              </a:rPr>
              <a:t>http://interbrand.com/best-brands/best-global-brands/2017/ranking/#?filter=&amp;listFormat=ls</a:t>
            </a:r>
          </a:p>
        </p:txBody>
      </p:sp>
      <p:graphicFrame>
        <p:nvGraphicFramePr>
          <p:cNvPr id="3" name="Table 2"/>
          <p:cNvGraphicFramePr>
            <a:graphicFrameLocks noGrp="1"/>
          </p:cNvGraphicFramePr>
          <p:nvPr>
            <p:extLst>
              <p:ext uri="{D42A27DB-BD31-4B8C-83A1-F6EECF244321}">
                <p14:modId xmlns:p14="http://schemas.microsoft.com/office/powerpoint/2010/main" val="1458457769"/>
              </p:ext>
            </p:extLst>
          </p:nvPr>
        </p:nvGraphicFramePr>
        <p:xfrm>
          <a:off x="755576" y="2046231"/>
          <a:ext cx="7776864" cy="353568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2976331">
                  <a:extLst>
                    <a:ext uri="{9D8B030D-6E8A-4147-A177-3AD203B41FA5}">
                      <a16:colId xmlns:a16="http://schemas.microsoft.com/office/drawing/2014/main" val="20001"/>
                    </a:ext>
                  </a:extLst>
                </a:gridCol>
                <a:gridCol w="3648405">
                  <a:extLst>
                    <a:ext uri="{9D8B030D-6E8A-4147-A177-3AD203B41FA5}">
                      <a16:colId xmlns:a16="http://schemas.microsoft.com/office/drawing/2014/main" val="20002"/>
                    </a:ext>
                  </a:extLst>
                </a:gridCol>
              </a:tblGrid>
              <a:tr h="370840">
                <a:tc>
                  <a:txBody>
                    <a:bodyPr/>
                    <a:lstStyle/>
                    <a:p>
                      <a:pPr algn="ctr"/>
                      <a:r>
                        <a:rPr lang="en-IN" sz="2800" dirty="0"/>
                        <a:t>Rank</a:t>
                      </a:r>
                    </a:p>
                  </a:txBody>
                  <a:tcPr/>
                </a:tc>
                <a:tc>
                  <a:txBody>
                    <a:bodyPr/>
                    <a:lstStyle/>
                    <a:p>
                      <a:pPr algn="ctr"/>
                      <a:r>
                        <a:rPr lang="en-IN" sz="2800" dirty="0"/>
                        <a:t>Organization</a:t>
                      </a:r>
                    </a:p>
                  </a:txBody>
                  <a:tcPr/>
                </a:tc>
                <a:tc>
                  <a:txBody>
                    <a:bodyPr/>
                    <a:lstStyle/>
                    <a:p>
                      <a:pPr algn="ctr"/>
                      <a:r>
                        <a:rPr lang="en-IN" sz="2800" dirty="0"/>
                        <a:t>Estimated Brand Value,</a:t>
                      </a:r>
                      <a:r>
                        <a:rPr lang="en-IN" sz="2800" baseline="0" dirty="0"/>
                        <a:t> $ billion</a:t>
                      </a:r>
                      <a:endParaRPr lang="en-IN" sz="2800" dirty="0"/>
                    </a:p>
                  </a:txBody>
                  <a:tcPr/>
                </a:tc>
                <a:extLst>
                  <a:ext uri="{0D108BD9-81ED-4DB2-BD59-A6C34878D82A}">
                    <a16:rowId xmlns:a16="http://schemas.microsoft.com/office/drawing/2014/main" val="10000"/>
                  </a:ext>
                </a:extLst>
              </a:tr>
              <a:tr h="370840">
                <a:tc>
                  <a:txBody>
                    <a:bodyPr/>
                    <a:lstStyle/>
                    <a:p>
                      <a:pPr algn="ctr"/>
                      <a:r>
                        <a:rPr lang="en-IN" sz="2800" dirty="0"/>
                        <a:t>1</a:t>
                      </a:r>
                    </a:p>
                  </a:txBody>
                  <a:tcPr/>
                </a:tc>
                <a:tc>
                  <a:txBody>
                    <a:bodyPr/>
                    <a:lstStyle/>
                    <a:p>
                      <a:pPr algn="ctr"/>
                      <a:r>
                        <a:rPr lang="en-US" altLang="ar-SA" sz="2800" b="1" dirty="0"/>
                        <a:t>Apple</a:t>
                      </a:r>
                      <a:endParaRPr lang="en-IN" sz="2800" dirty="0"/>
                    </a:p>
                  </a:txBody>
                  <a:tcPr/>
                </a:tc>
                <a:tc>
                  <a:txBody>
                    <a:bodyPr/>
                    <a:lstStyle/>
                    <a:p>
                      <a:pPr algn="ctr"/>
                      <a:r>
                        <a:rPr lang="en-US" altLang="ar-SA" sz="2800" b="1" dirty="0"/>
                        <a:t>184.2</a:t>
                      </a:r>
                      <a:endParaRPr lang="en-IN" sz="2800" dirty="0"/>
                    </a:p>
                  </a:txBody>
                  <a:tcPr/>
                </a:tc>
                <a:extLst>
                  <a:ext uri="{0D108BD9-81ED-4DB2-BD59-A6C34878D82A}">
                    <a16:rowId xmlns:a16="http://schemas.microsoft.com/office/drawing/2014/main" val="10001"/>
                  </a:ext>
                </a:extLst>
              </a:tr>
              <a:tr h="370840">
                <a:tc>
                  <a:txBody>
                    <a:bodyPr/>
                    <a:lstStyle/>
                    <a:p>
                      <a:pPr algn="ctr"/>
                      <a:r>
                        <a:rPr lang="en-IN" sz="2800" dirty="0"/>
                        <a:t>2</a:t>
                      </a:r>
                    </a:p>
                  </a:txBody>
                  <a:tcPr/>
                </a:tc>
                <a:tc>
                  <a:txBody>
                    <a:bodyPr/>
                    <a:lstStyle/>
                    <a:p>
                      <a:pPr algn="ctr"/>
                      <a:r>
                        <a:rPr lang="en-US" altLang="ar-SA" sz="2800" b="1" dirty="0"/>
                        <a:t>Google</a:t>
                      </a:r>
                      <a:endParaRPr lang="en-IN" sz="2800" dirty="0"/>
                    </a:p>
                  </a:txBody>
                  <a:tcPr/>
                </a:tc>
                <a:tc>
                  <a:txBody>
                    <a:bodyPr/>
                    <a:lstStyle/>
                    <a:p>
                      <a:pPr algn="ctr"/>
                      <a:r>
                        <a:rPr lang="en-US" altLang="ar-SA" sz="2800" b="1" dirty="0"/>
                        <a:t>141.7</a:t>
                      </a:r>
                      <a:endParaRPr lang="en-IN" sz="2800" dirty="0"/>
                    </a:p>
                  </a:txBody>
                  <a:tcPr/>
                </a:tc>
                <a:extLst>
                  <a:ext uri="{0D108BD9-81ED-4DB2-BD59-A6C34878D82A}">
                    <a16:rowId xmlns:a16="http://schemas.microsoft.com/office/drawing/2014/main" val="10002"/>
                  </a:ext>
                </a:extLst>
              </a:tr>
              <a:tr h="370840">
                <a:tc>
                  <a:txBody>
                    <a:bodyPr/>
                    <a:lstStyle/>
                    <a:p>
                      <a:pPr algn="ctr"/>
                      <a:r>
                        <a:rPr lang="en-IN" sz="2800" dirty="0"/>
                        <a:t>3</a:t>
                      </a:r>
                    </a:p>
                  </a:txBody>
                  <a:tcPr/>
                </a:tc>
                <a:tc>
                  <a:txBody>
                    <a:bodyPr/>
                    <a:lstStyle/>
                    <a:p>
                      <a:pPr algn="ctr"/>
                      <a:r>
                        <a:rPr lang="en-US" altLang="ar-SA" sz="2800" b="1" dirty="0"/>
                        <a:t>Microsoft</a:t>
                      </a:r>
                      <a:endParaRPr lang="en-IN" sz="2800" dirty="0"/>
                    </a:p>
                  </a:txBody>
                  <a:tcPr/>
                </a:tc>
                <a:tc>
                  <a:txBody>
                    <a:bodyPr/>
                    <a:lstStyle/>
                    <a:p>
                      <a:pPr algn="ctr"/>
                      <a:r>
                        <a:rPr lang="en-US" altLang="ar-SA" sz="2800" b="1" dirty="0"/>
                        <a:t>80</a:t>
                      </a:r>
                      <a:endParaRPr lang="en-IN" sz="2800" dirty="0"/>
                    </a:p>
                  </a:txBody>
                  <a:tcPr/>
                </a:tc>
                <a:extLst>
                  <a:ext uri="{0D108BD9-81ED-4DB2-BD59-A6C34878D82A}">
                    <a16:rowId xmlns:a16="http://schemas.microsoft.com/office/drawing/2014/main" val="10003"/>
                  </a:ext>
                </a:extLst>
              </a:tr>
              <a:tr h="370840">
                <a:tc>
                  <a:txBody>
                    <a:bodyPr/>
                    <a:lstStyle/>
                    <a:p>
                      <a:pPr algn="ctr"/>
                      <a:r>
                        <a:rPr lang="en-IN" sz="2800" dirty="0"/>
                        <a:t>4</a:t>
                      </a:r>
                    </a:p>
                  </a:txBody>
                  <a:tcPr/>
                </a:tc>
                <a:tc>
                  <a:txBody>
                    <a:bodyPr/>
                    <a:lstStyle/>
                    <a:p>
                      <a:pPr algn="ctr"/>
                      <a:r>
                        <a:rPr lang="en-US" altLang="ar-SA" sz="2800" b="1" dirty="0"/>
                        <a:t>Coca-Cola</a:t>
                      </a:r>
                      <a:endParaRPr lang="en-IN" sz="2800" dirty="0"/>
                    </a:p>
                  </a:txBody>
                  <a:tcPr/>
                </a:tc>
                <a:tc>
                  <a:txBody>
                    <a:bodyPr/>
                    <a:lstStyle/>
                    <a:p>
                      <a:pPr algn="ctr"/>
                      <a:r>
                        <a:rPr lang="en-US" altLang="ar-SA" sz="2800" b="1" dirty="0"/>
                        <a:t>69.7</a:t>
                      </a:r>
                      <a:endParaRPr lang="en-IN" sz="2800" dirty="0"/>
                    </a:p>
                  </a:txBody>
                  <a:tcPr/>
                </a:tc>
                <a:extLst>
                  <a:ext uri="{0D108BD9-81ED-4DB2-BD59-A6C34878D82A}">
                    <a16:rowId xmlns:a16="http://schemas.microsoft.com/office/drawing/2014/main" val="3341637693"/>
                  </a:ext>
                </a:extLst>
              </a:tr>
              <a:tr h="370840">
                <a:tc>
                  <a:txBody>
                    <a:bodyPr/>
                    <a:lstStyle/>
                    <a:p>
                      <a:pPr algn="ctr"/>
                      <a:r>
                        <a:rPr lang="en-IN" sz="2800" dirty="0"/>
                        <a:t>5</a:t>
                      </a:r>
                    </a:p>
                  </a:txBody>
                  <a:tcPr/>
                </a:tc>
                <a:tc>
                  <a:txBody>
                    <a:bodyPr/>
                    <a:lstStyle/>
                    <a:p>
                      <a:pPr algn="ctr"/>
                      <a:r>
                        <a:rPr lang="en-US" altLang="ar-SA" sz="2800" b="1" dirty="0"/>
                        <a:t>Amazon</a:t>
                      </a:r>
                      <a:endParaRPr lang="en-IN" sz="2800" dirty="0"/>
                    </a:p>
                  </a:txBody>
                  <a:tcPr/>
                </a:tc>
                <a:tc>
                  <a:txBody>
                    <a:bodyPr/>
                    <a:lstStyle/>
                    <a:p>
                      <a:pPr algn="ctr"/>
                      <a:r>
                        <a:rPr lang="en-US" altLang="ar-SA" sz="2800" b="1" dirty="0"/>
                        <a:t>64.8</a:t>
                      </a:r>
                      <a:endParaRPr lang="en-IN" sz="28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54890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a:extLst>
              <a:ext uri="{FF2B5EF4-FFF2-40B4-BE49-F238E27FC236}">
                <a16:creationId xmlns:a16="http://schemas.microsoft.com/office/drawing/2014/main" id="{B74B468F-0490-4DA7-85E3-01B739B16623}"/>
              </a:ext>
            </a:extLst>
          </p:cNvPr>
          <p:cNvSpPr>
            <a:spLocks noGrp="1" noChangeArrowheads="1"/>
          </p:cNvSpPr>
          <p:nvPr>
            <p:ph type="ctrTitle"/>
          </p:nvPr>
        </p:nvSpPr>
        <p:spPr/>
        <p:txBody>
          <a:bodyPr/>
          <a:lstStyle/>
          <a:p>
            <a:r>
              <a:rPr lang="en-US" altLang="en-US" dirty="0"/>
              <a:t>“If you think it, Protect it”</a:t>
            </a:r>
          </a:p>
        </p:txBody>
      </p:sp>
      <p:sp>
        <p:nvSpPr>
          <p:cNvPr id="34822" name="Rectangle 3">
            <a:extLst>
              <a:ext uri="{FF2B5EF4-FFF2-40B4-BE49-F238E27FC236}">
                <a16:creationId xmlns:a16="http://schemas.microsoft.com/office/drawing/2014/main" id="{2FE9E7E8-C899-4997-B450-CCEB8BF7E804}"/>
              </a:ext>
            </a:extLst>
          </p:cNvPr>
          <p:cNvSpPr>
            <a:spLocks noGrp="1" noChangeArrowheads="1"/>
          </p:cNvSpPr>
          <p:nvPr>
            <p:ph type="subTitle" idx="1"/>
          </p:nvPr>
        </p:nvSpPr>
        <p:spPr/>
        <p:txBody>
          <a:bodyPr>
            <a:normAutofit/>
          </a:bodyPr>
          <a:lstStyle/>
          <a:p>
            <a:pPr marL="0" indent="0" algn="ctr">
              <a:buFontTx/>
              <a:buNone/>
            </a:pPr>
            <a:r>
              <a:rPr lang="en-US" altLang="en-US" dirty="0"/>
              <a:t>“Because if it is worth copying, it is worth protecting”</a:t>
            </a:r>
          </a:p>
        </p:txBody>
      </p:sp>
    </p:spTree>
    <p:extLst>
      <p:ext uri="{BB962C8B-B14F-4D97-AF65-F5344CB8AC3E}">
        <p14:creationId xmlns:p14="http://schemas.microsoft.com/office/powerpoint/2010/main" val="119449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145D-A3BC-41DA-BAF2-73BB13F1613E}"/>
              </a:ext>
            </a:extLst>
          </p:cNvPr>
          <p:cNvSpPr>
            <a:spLocks noGrp="1"/>
          </p:cNvSpPr>
          <p:nvPr>
            <p:ph type="title"/>
          </p:nvPr>
        </p:nvSpPr>
        <p:spPr/>
        <p:txBody>
          <a:bodyPr/>
          <a:lstStyle/>
          <a:p>
            <a:r>
              <a:rPr lang="en-US" dirty="0"/>
              <a:t>Nature of Competition</a:t>
            </a:r>
            <a:endParaRPr lang="en-GB" dirty="0"/>
          </a:p>
        </p:txBody>
      </p:sp>
      <p:sp>
        <p:nvSpPr>
          <p:cNvPr id="3" name="Content Placeholder 2">
            <a:extLst>
              <a:ext uri="{FF2B5EF4-FFF2-40B4-BE49-F238E27FC236}">
                <a16:creationId xmlns:a16="http://schemas.microsoft.com/office/drawing/2014/main" id="{2F9AA226-47F7-4696-B0C2-AC774420024B}"/>
              </a:ext>
            </a:extLst>
          </p:cNvPr>
          <p:cNvSpPr>
            <a:spLocks noGrp="1"/>
          </p:cNvSpPr>
          <p:nvPr>
            <p:ph idx="1"/>
          </p:nvPr>
        </p:nvSpPr>
        <p:spPr>
          <a:xfrm>
            <a:off x="76200" y="990601"/>
            <a:ext cx="8991600" cy="2654424"/>
          </a:xfrm>
        </p:spPr>
        <p:txBody>
          <a:bodyPr>
            <a:normAutofit/>
          </a:bodyPr>
          <a:lstStyle/>
          <a:p>
            <a:pPr marL="0" indent="0">
              <a:buNone/>
            </a:pPr>
            <a:r>
              <a:rPr lang="en-GB" dirty="0"/>
              <a:t>New types of competition emerges from the new:</a:t>
            </a:r>
          </a:p>
          <a:p>
            <a:r>
              <a:rPr lang="en-GB" dirty="0"/>
              <a:t>Commodity</a:t>
            </a:r>
          </a:p>
          <a:p>
            <a:r>
              <a:rPr lang="en-GB" dirty="0"/>
              <a:t>Technology</a:t>
            </a:r>
          </a:p>
          <a:p>
            <a:r>
              <a:rPr lang="en-GB" dirty="0"/>
              <a:t>Source of supply</a:t>
            </a:r>
          </a:p>
          <a:p>
            <a:r>
              <a:rPr lang="en-GB" dirty="0"/>
              <a:t>Type of organization</a:t>
            </a:r>
          </a:p>
        </p:txBody>
      </p:sp>
      <p:sp>
        <p:nvSpPr>
          <p:cNvPr id="4" name="Slide Number Placeholder 3">
            <a:extLst>
              <a:ext uri="{FF2B5EF4-FFF2-40B4-BE49-F238E27FC236}">
                <a16:creationId xmlns:a16="http://schemas.microsoft.com/office/drawing/2014/main" id="{C96E6DE8-4F1A-40B4-ACB7-7FE42324F483}"/>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5</a:t>
            </a:fld>
            <a:endParaRPr lang="en-US" dirty="0"/>
          </a:p>
        </p:txBody>
      </p:sp>
      <p:sp>
        <p:nvSpPr>
          <p:cNvPr id="5" name="Rectangle 4">
            <a:extLst>
              <a:ext uri="{FF2B5EF4-FFF2-40B4-BE49-F238E27FC236}">
                <a16:creationId xmlns:a16="http://schemas.microsoft.com/office/drawing/2014/main" id="{5E1F82CA-98FF-43A9-BC9C-6A9102401F01}"/>
              </a:ext>
            </a:extLst>
          </p:cNvPr>
          <p:cNvSpPr/>
          <p:nvPr/>
        </p:nvSpPr>
        <p:spPr>
          <a:xfrm>
            <a:off x="107504" y="6165304"/>
            <a:ext cx="5904656" cy="246221"/>
          </a:xfrm>
          <a:prstGeom prst="rect">
            <a:avLst/>
          </a:prstGeom>
        </p:spPr>
        <p:txBody>
          <a:bodyPr wrap="square">
            <a:spAutoFit/>
          </a:bodyPr>
          <a:lstStyle/>
          <a:p>
            <a:r>
              <a:rPr lang="en-GB" sz="1000" dirty="0"/>
              <a:t>Capitalism, Socialism and Democracy. Joseph Schumpeter. 1942</a:t>
            </a:r>
          </a:p>
        </p:txBody>
      </p:sp>
      <p:sp>
        <p:nvSpPr>
          <p:cNvPr id="6" name="Rectangle 5">
            <a:extLst>
              <a:ext uri="{FF2B5EF4-FFF2-40B4-BE49-F238E27FC236}">
                <a16:creationId xmlns:a16="http://schemas.microsoft.com/office/drawing/2014/main" id="{569E9C56-A7D2-4D99-BA21-00D0BFD35E64}"/>
              </a:ext>
            </a:extLst>
          </p:cNvPr>
          <p:cNvSpPr/>
          <p:nvPr/>
        </p:nvSpPr>
        <p:spPr>
          <a:xfrm>
            <a:off x="179512" y="4438944"/>
            <a:ext cx="8784976" cy="1631216"/>
          </a:xfrm>
          <a:prstGeom prst="rect">
            <a:avLst/>
          </a:prstGeom>
          <a:solidFill>
            <a:srgbClr val="000066"/>
          </a:solidFill>
        </p:spPr>
        <p:txBody>
          <a:bodyPr wrap="square">
            <a:spAutoFit/>
          </a:bodyPr>
          <a:lstStyle/>
          <a:p>
            <a:pPr marL="0" indent="0">
              <a:buNone/>
            </a:pPr>
            <a:r>
              <a:rPr lang="en-GB" sz="2000" b="1" dirty="0">
                <a:solidFill>
                  <a:schemeClr val="bg1">
                    <a:lumMod val="95000"/>
                  </a:schemeClr>
                </a:solidFill>
              </a:rPr>
              <a:t>This is competition that “strikes not at the margins of the profits and the outputs of the existing firms but at their foundations and their very lives. This kind of competition is as much more effective than the other,” he argued, because the “ever-present threat” of dynamic, disruptive change “disciplines before it attacks.”</a:t>
            </a:r>
          </a:p>
        </p:txBody>
      </p:sp>
      <p:pic>
        <p:nvPicPr>
          <p:cNvPr id="8" name="Picture 7">
            <a:extLst>
              <a:ext uri="{FF2B5EF4-FFF2-40B4-BE49-F238E27FC236}">
                <a16:creationId xmlns:a16="http://schemas.microsoft.com/office/drawing/2014/main" id="{4AB51580-B35E-4B46-A594-C8845511D08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35896" y="2711984"/>
            <a:ext cx="2872941" cy="1615231"/>
          </a:xfrm>
          <a:prstGeom prst="rect">
            <a:avLst/>
          </a:prstGeom>
        </p:spPr>
      </p:pic>
      <p:pic>
        <p:nvPicPr>
          <p:cNvPr id="10" name="Picture 9">
            <a:extLst>
              <a:ext uri="{FF2B5EF4-FFF2-40B4-BE49-F238E27FC236}">
                <a16:creationId xmlns:a16="http://schemas.microsoft.com/office/drawing/2014/main" id="{1EE5A4DB-87FB-4DD5-A7B4-63A79CA87AF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60232" y="1538069"/>
            <a:ext cx="2137781" cy="1884536"/>
          </a:xfrm>
          <a:prstGeom prst="rect">
            <a:avLst/>
          </a:prstGeom>
        </p:spPr>
      </p:pic>
    </p:spTree>
    <p:extLst>
      <p:ext uri="{BB962C8B-B14F-4D97-AF65-F5344CB8AC3E}">
        <p14:creationId xmlns:p14="http://schemas.microsoft.com/office/powerpoint/2010/main" val="109348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1CF3-55D0-4C07-A09B-356FF706422F}"/>
              </a:ext>
            </a:extLst>
          </p:cNvPr>
          <p:cNvSpPr>
            <a:spLocks noGrp="1"/>
          </p:cNvSpPr>
          <p:nvPr>
            <p:ph type="title"/>
          </p:nvPr>
        </p:nvSpPr>
        <p:spPr/>
        <p:txBody>
          <a:bodyPr/>
          <a:lstStyle/>
          <a:p>
            <a:r>
              <a:rPr lang="en-US" dirty="0"/>
              <a:t>Principles Underlining Strategy</a:t>
            </a:r>
            <a:endParaRPr lang="en-GB" dirty="0"/>
          </a:p>
        </p:txBody>
      </p:sp>
      <p:sp>
        <p:nvSpPr>
          <p:cNvPr id="3" name="Content Placeholder 2">
            <a:extLst>
              <a:ext uri="{FF2B5EF4-FFF2-40B4-BE49-F238E27FC236}">
                <a16:creationId xmlns:a16="http://schemas.microsoft.com/office/drawing/2014/main" id="{ABAA8AF7-6ED9-4B53-BBDE-810BCF6D6B18}"/>
              </a:ext>
            </a:extLst>
          </p:cNvPr>
          <p:cNvSpPr>
            <a:spLocks noGrp="1"/>
          </p:cNvSpPr>
          <p:nvPr>
            <p:ph idx="1"/>
          </p:nvPr>
        </p:nvSpPr>
        <p:spPr/>
        <p:txBody>
          <a:bodyPr/>
          <a:lstStyle/>
          <a:p>
            <a:pPr marL="0" indent="0">
              <a:buNone/>
            </a:pPr>
            <a:r>
              <a:rPr lang="en-US" dirty="0">
                <a:solidFill>
                  <a:srgbClr val="003300"/>
                </a:solidFill>
              </a:rPr>
              <a:t>3 essential points to consider</a:t>
            </a:r>
            <a:r>
              <a:rPr lang="en-GB" baseline="30000" dirty="0">
                <a:solidFill>
                  <a:srgbClr val="003300"/>
                </a:solidFill>
              </a:rPr>
              <a:t>‡</a:t>
            </a:r>
            <a:r>
              <a:rPr lang="en-US" dirty="0">
                <a:solidFill>
                  <a:srgbClr val="003300"/>
                </a:solidFill>
              </a:rPr>
              <a:t>:</a:t>
            </a:r>
            <a:endParaRPr lang="en-GB" dirty="0">
              <a:solidFill>
                <a:srgbClr val="003300"/>
              </a:solidFill>
            </a:endParaRPr>
          </a:p>
          <a:p>
            <a:pPr marL="457200" indent="-457200"/>
            <a:r>
              <a:rPr lang="en-GB" dirty="0">
                <a:solidFill>
                  <a:srgbClr val="003300"/>
                </a:solidFill>
              </a:rPr>
              <a:t>creating a </a:t>
            </a:r>
            <a:r>
              <a:rPr lang="en-GB" sz="3600" b="1" dirty="0">
                <a:solidFill>
                  <a:srgbClr val="003300"/>
                </a:solidFill>
              </a:rPr>
              <a:t>UNIQUE AND VALUABLE </a:t>
            </a:r>
            <a:r>
              <a:rPr lang="en-GB" dirty="0">
                <a:solidFill>
                  <a:srgbClr val="003300"/>
                </a:solidFill>
              </a:rPr>
              <a:t>position,</a:t>
            </a:r>
          </a:p>
          <a:p>
            <a:pPr marL="457200" indent="-457200"/>
            <a:r>
              <a:rPr lang="en-GB" dirty="0">
                <a:solidFill>
                  <a:srgbClr val="003300"/>
                </a:solidFill>
              </a:rPr>
              <a:t>making trade-offs by choosing "what not to do", and</a:t>
            </a:r>
          </a:p>
          <a:p>
            <a:pPr marL="457200" indent="-457200"/>
            <a:r>
              <a:rPr lang="en-GB" dirty="0">
                <a:solidFill>
                  <a:srgbClr val="003300"/>
                </a:solidFill>
              </a:rPr>
              <a:t>aligning activities to support the chosen strategy</a:t>
            </a:r>
          </a:p>
        </p:txBody>
      </p:sp>
      <p:sp>
        <p:nvSpPr>
          <p:cNvPr id="4" name="Slide Number Placeholder 3">
            <a:extLst>
              <a:ext uri="{FF2B5EF4-FFF2-40B4-BE49-F238E27FC236}">
                <a16:creationId xmlns:a16="http://schemas.microsoft.com/office/drawing/2014/main" id="{F19FA2D6-C927-49E0-BDE6-C5D0464A7726}"/>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6</a:t>
            </a:fld>
            <a:endParaRPr lang="en-US" dirty="0"/>
          </a:p>
        </p:txBody>
      </p:sp>
      <p:sp>
        <p:nvSpPr>
          <p:cNvPr id="5" name="Rectangle 4">
            <a:extLst>
              <a:ext uri="{FF2B5EF4-FFF2-40B4-BE49-F238E27FC236}">
                <a16:creationId xmlns:a16="http://schemas.microsoft.com/office/drawing/2014/main" id="{C11F2B67-4D7E-498A-A842-E902942B31D5}"/>
              </a:ext>
            </a:extLst>
          </p:cNvPr>
          <p:cNvSpPr/>
          <p:nvPr/>
        </p:nvSpPr>
        <p:spPr>
          <a:xfrm>
            <a:off x="251520" y="6093296"/>
            <a:ext cx="4824536" cy="246221"/>
          </a:xfrm>
          <a:prstGeom prst="rect">
            <a:avLst/>
          </a:prstGeom>
        </p:spPr>
        <p:txBody>
          <a:bodyPr wrap="square">
            <a:spAutoFit/>
          </a:bodyPr>
          <a:lstStyle/>
          <a:p>
            <a:r>
              <a:rPr lang="en-US" sz="1000" dirty="0"/>
              <a:t>‡: </a:t>
            </a:r>
            <a:r>
              <a:rPr lang="en-GB" sz="1000" dirty="0"/>
              <a:t>Porter, Michael E. (1996). "What is Strategy?". Harvard Business Review 1996</a:t>
            </a:r>
          </a:p>
        </p:txBody>
      </p:sp>
    </p:spTree>
    <p:extLst>
      <p:ext uri="{BB962C8B-B14F-4D97-AF65-F5344CB8AC3E}">
        <p14:creationId xmlns:p14="http://schemas.microsoft.com/office/powerpoint/2010/main" val="3238364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E890-C02D-4E5B-84C0-083180265B64}"/>
              </a:ext>
            </a:extLst>
          </p:cNvPr>
          <p:cNvSpPr>
            <a:spLocks noGrp="1"/>
          </p:cNvSpPr>
          <p:nvPr>
            <p:ph type="title"/>
          </p:nvPr>
        </p:nvSpPr>
        <p:spPr/>
        <p:txBody>
          <a:bodyPr/>
          <a:lstStyle/>
          <a:p>
            <a:r>
              <a:rPr lang="en-US" dirty="0"/>
              <a:t>Achieving Uniqueness</a:t>
            </a:r>
            <a:endParaRPr lang="en-GB" dirty="0"/>
          </a:p>
        </p:txBody>
      </p:sp>
      <p:sp>
        <p:nvSpPr>
          <p:cNvPr id="3" name="Content Placeholder 2">
            <a:extLst>
              <a:ext uri="{FF2B5EF4-FFF2-40B4-BE49-F238E27FC236}">
                <a16:creationId xmlns:a16="http://schemas.microsoft.com/office/drawing/2014/main" id="{A7F7CEAE-406C-4628-939B-B471495DD7B4}"/>
              </a:ext>
            </a:extLst>
          </p:cNvPr>
          <p:cNvSpPr>
            <a:spLocks noGrp="1"/>
          </p:cNvSpPr>
          <p:nvPr>
            <p:ph idx="1"/>
          </p:nvPr>
        </p:nvSpPr>
        <p:spPr/>
        <p:txBody>
          <a:bodyPr/>
          <a:lstStyle/>
          <a:p>
            <a:r>
              <a:rPr lang="en-US" dirty="0"/>
              <a:t>Creation of Knowledge</a:t>
            </a:r>
            <a:endParaRPr lang="en-GB" dirty="0"/>
          </a:p>
          <a:p>
            <a:r>
              <a:rPr lang="en-US" dirty="0"/>
              <a:t>Innovate to Differentiate</a:t>
            </a:r>
          </a:p>
          <a:p>
            <a:r>
              <a:rPr lang="en-US" dirty="0"/>
              <a:t>Communication of Differentiation &amp; Innovative Ability</a:t>
            </a:r>
          </a:p>
          <a:p>
            <a:pPr lvl="1"/>
            <a:r>
              <a:rPr lang="en-US" dirty="0"/>
              <a:t>Ensure the Differentiation is Attributed to Self</a:t>
            </a:r>
          </a:p>
        </p:txBody>
      </p:sp>
      <p:sp>
        <p:nvSpPr>
          <p:cNvPr id="4" name="Slide Number Placeholder 3">
            <a:extLst>
              <a:ext uri="{FF2B5EF4-FFF2-40B4-BE49-F238E27FC236}">
                <a16:creationId xmlns:a16="http://schemas.microsoft.com/office/drawing/2014/main" id="{FCD3E595-1584-4976-94B2-86290E07211C}"/>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7</a:t>
            </a:fld>
            <a:endParaRPr lang="en-US" dirty="0"/>
          </a:p>
        </p:txBody>
      </p:sp>
      <p:pic>
        <p:nvPicPr>
          <p:cNvPr id="6" name="Picture 5">
            <a:extLst>
              <a:ext uri="{FF2B5EF4-FFF2-40B4-BE49-F238E27FC236}">
                <a16:creationId xmlns:a16="http://schemas.microsoft.com/office/drawing/2014/main" id="{C347A8DE-2E82-465A-8F7A-F3D6F5E6228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3528" y="3157562"/>
            <a:ext cx="4067944" cy="3050958"/>
          </a:xfrm>
          <a:prstGeom prst="rect">
            <a:avLst/>
          </a:prstGeom>
        </p:spPr>
      </p:pic>
      <p:pic>
        <p:nvPicPr>
          <p:cNvPr id="8" name="Picture 7">
            <a:extLst>
              <a:ext uri="{FF2B5EF4-FFF2-40B4-BE49-F238E27FC236}">
                <a16:creationId xmlns:a16="http://schemas.microsoft.com/office/drawing/2014/main" id="{3AA23AFB-423B-4A68-9125-850F9718B0E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868144" y="3253581"/>
            <a:ext cx="2858920" cy="2858920"/>
          </a:xfrm>
          <a:prstGeom prst="rect">
            <a:avLst/>
          </a:prstGeom>
        </p:spPr>
      </p:pic>
      <p:pic>
        <p:nvPicPr>
          <p:cNvPr id="10" name="Picture 9">
            <a:extLst>
              <a:ext uri="{FF2B5EF4-FFF2-40B4-BE49-F238E27FC236}">
                <a16:creationId xmlns:a16="http://schemas.microsoft.com/office/drawing/2014/main" id="{1BF81927-D84E-409F-AB6D-1858216047F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744976" y="909560"/>
            <a:ext cx="3322824" cy="1223296"/>
          </a:xfrm>
          <a:prstGeom prst="rect">
            <a:avLst/>
          </a:prstGeom>
          <a:solidFill>
            <a:schemeClr val="accent6"/>
          </a:solidFill>
        </p:spPr>
      </p:pic>
    </p:spTree>
    <p:extLst>
      <p:ext uri="{BB962C8B-B14F-4D97-AF65-F5344CB8AC3E}">
        <p14:creationId xmlns:p14="http://schemas.microsoft.com/office/powerpoint/2010/main" val="336034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BE49A7-B250-4F5C-867D-005CA67FDB1B}"/>
              </a:ext>
            </a:extLst>
          </p:cNvPr>
          <p:cNvSpPr>
            <a:spLocks noGrp="1"/>
          </p:cNvSpPr>
          <p:nvPr>
            <p:ph type="title"/>
          </p:nvPr>
        </p:nvSpPr>
        <p:spPr/>
        <p:txBody>
          <a:bodyPr/>
          <a:lstStyle/>
          <a:p>
            <a:r>
              <a:rPr lang="en-US" dirty="0"/>
              <a:t>Knowledge Economy</a:t>
            </a:r>
            <a:endParaRPr lang="en-GB" dirty="0"/>
          </a:p>
        </p:txBody>
      </p:sp>
      <p:sp>
        <p:nvSpPr>
          <p:cNvPr id="4" name="Content Placeholder 3">
            <a:extLst>
              <a:ext uri="{FF2B5EF4-FFF2-40B4-BE49-F238E27FC236}">
                <a16:creationId xmlns:a16="http://schemas.microsoft.com/office/drawing/2014/main" id="{EAF4E624-CEFA-4B0E-881A-EB055DF1C21B}"/>
              </a:ext>
            </a:extLst>
          </p:cNvPr>
          <p:cNvSpPr>
            <a:spLocks noGrp="1"/>
          </p:cNvSpPr>
          <p:nvPr>
            <p:ph idx="1"/>
          </p:nvPr>
        </p:nvSpPr>
        <p:spPr/>
        <p:txBody>
          <a:bodyPr>
            <a:normAutofit lnSpcReduction="10000"/>
          </a:bodyPr>
          <a:lstStyle/>
          <a:p>
            <a:r>
              <a:rPr lang="en-US" altLang="en-US" dirty="0"/>
              <a:t>Knowledge is Weightless</a:t>
            </a:r>
          </a:p>
          <a:p>
            <a:r>
              <a:rPr lang="en-US" altLang="en-US" dirty="0"/>
              <a:t>Factors of production</a:t>
            </a:r>
          </a:p>
          <a:p>
            <a:pPr lvl="1"/>
            <a:r>
              <a:rPr lang="en-US" altLang="en-US" dirty="0"/>
              <a:t>Land</a:t>
            </a:r>
          </a:p>
          <a:p>
            <a:pPr lvl="1"/>
            <a:r>
              <a:rPr lang="en-US" altLang="en-US" dirty="0"/>
              <a:t>Labor</a:t>
            </a:r>
          </a:p>
          <a:p>
            <a:pPr lvl="1"/>
            <a:r>
              <a:rPr lang="en-US" altLang="en-US" dirty="0"/>
              <a:t>Capital</a:t>
            </a:r>
          </a:p>
          <a:p>
            <a:pPr lvl="1"/>
            <a:r>
              <a:rPr lang="en-US" altLang="en-US" dirty="0">
                <a:solidFill>
                  <a:srgbClr val="000066"/>
                </a:solidFill>
              </a:rPr>
              <a:t>Intangibles (Knowledge)- </a:t>
            </a:r>
            <a:r>
              <a:rPr lang="en-US" altLang="en-US" sz="3200" b="1" dirty="0">
                <a:solidFill>
                  <a:srgbClr val="000066"/>
                </a:solidFill>
              </a:rPr>
              <a:t>Key difference from the past economies</a:t>
            </a:r>
            <a:endParaRPr lang="en-US" altLang="en-US" b="1" dirty="0">
              <a:solidFill>
                <a:srgbClr val="000066"/>
              </a:solidFill>
            </a:endParaRPr>
          </a:p>
          <a:p>
            <a:r>
              <a:rPr lang="en-US" altLang="en-US" dirty="0"/>
              <a:t>Thus, Knowledge becomes the Property</a:t>
            </a:r>
          </a:p>
          <a:p>
            <a:pPr lvl="1"/>
            <a:r>
              <a:rPr lang="en-US" altLang="en-US" dirty="0"/>
              <a:t>Owned</a:t>
            </a:r>
          </a:p>
          <a:p>
            <a:pPr lvl="1"/>
            <a:r>
              <a:rPr lang="en-US" altLang="en-US" dirty="0"/>
              <a:t>Traded</a:t>
            </a:r>
          </a:p>
        </p:txBody>
      </p:sp>
      <p:sp>
        <p:nvSpPr>
          <p:cNvPr id="5" name="Rectangle 4">
            <a:extLst>
              <a:ext uri="{FF2B5EF4-FFF2-40B4-BE49-F238E27FC236}">
                <a16:creationId xmlns:a16="http://schemas.microsoft.com/office/drawing/2014/main" id="{91E5C7E6-177A-4219-9A7A-EF9C6CC714EA}"/>
              </a:ext>
            </a:extLst>
          </p:cNvPr>
          <p:cNvSpPr/>
          <p:nvPr/>
        </p:nvSpPr>
        <p:spPr>
          <a:xfrm>
            <a:off x="4283968" y="1052736"/>
            <a:ext cx="4572000" cy="1938992"/>
          </a:xfrm>
          <a:prstGeom prst="rect">
            <a:avLst/>
          </a:prstGeom>
          <a:solidFill>
            <a:srgbClr val="003366"/>
          </a:solidFill>
        </p:spPr>
        <p:txBody>
          <a:bodyPr>
            <a:spAutoFit/>
          </a:bodyPr>
          <a:lstStyle/>
          <a:p>
            <a:r>
              <a:rPr lang="en-US" altLang="en-US" sz="4000" b="1" dirty="0">
                <a:solidFill>
                  <a:schemeClr val="accent4">
                    <a:lumMod val="20000"/>
                    <a:lumOff val="80000"/>
                  </a:schemeClr>
                </a:solidFill>
              </a:rPr>
              <a:t>KNOWLEDGE</a:t>
            </a:r>
          </a:p>
          <a:p>
            <a:r>
              <a:rPr lang="en-US" altLang="en-US" sz="4000" b="1" dirty="0">
                <a:solidFill>
                  <a:schemeClr val="accent4">
                    <a:lumMod val="20000"/>
                    <a:lumOff val="80000"/>
                  </a:schemeClr>
                </a:solidFill>
              </a:rPr>
              <a:t>underpins </a:t>
            </a:r>
          </a:p>
          <a:p>
            <a:r>
              <a:rPr lang="en-US" altLang="en-US" sz="4000" b="1" dirty="0">
                <a:solidFill>
                  <a:schemeClr val="accent4">
                    <a:lumMod val="20000"/>
                    <a:lumOff val="80000"/>
                  </a:schemeClr>
                </a:solidFill>
              </a:rPr>
              <a:t>PERFORMANCE</a:t>
            </a:r>
          </a:p>
        </p:txBody>
      </p:sp>
      <p:pic>
        <p:nvPicPr>
          <p:cNvPr id="11" name="Picture 10">
            <a:extLst>
              <a:ext uri="{FF2B5EF4-FFF2-40B4-BE49-F238E27FC236}">
                <a16:creationId xmlns:a16="http://schemas.microsoft.com/office/drawing/2014/main" id="{3EB24F77-F9CE-44A1-BD29-27CD40EA252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87824" y="4423442"/>
            <a:ext cx="2880320" cy="2218475"/>
          </a:xfrm>
          <a:prstGeom prst="rect">
            <a:avLst/>
          </a:prstGeom>
        </p:spPr>
      </p:pic>
      <p:sp>
        <p:nvSpPr>
          <p:cNvPr id="16" name="Slide Number Placeholder 3">
            <a:extLst>
              <a:ext uri="{FF2B5EF4-FFF2-40B4-BE49-F238E27FC236}">
                <a16:creationId xmlns:a16="http://schemas.microsoft.com/office/drawing/2014/main" id="{BD2E1B28-01EF-4B3B-8552-A7EA8D143EB5}"/>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8</a:t>
            </a:fld>
            <a:endParaRPr lang="en-US" dirty="0"/>
          </a:p>
        </p:txBody>
      </p:sp>
    </p:spTree>
    <p:extLst>
      <p:ext uri="{BB962C8B-B14F-4D97-AF65-F5344CB8AC3E}">
        <p14:creationId xmlns:p14="http://schemas.microsoft.com/office/powerpoint/2010/main" val="25564013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F6FE-343F-47ED-A621-8188A121B355}"/>
              </a:ext>
            </a:extLst>
          </p:cNvPr>
          <p:cNvSpPr>
            <a:spLocks noGrp="1"/>
          </p:cNvSpPr>
          <p:nvPr>
            <p:ph type="title"/>
          </p:nvPr>
        </p:nvSpPr>
        <p:spPr/>
        <p:txBody>
          <a:bodyPr/>
          <a:lstStyle/>
          <a:p>
            <a:r>
              <a:rPr lang="en-US" altLang="en-US" dirty="0"/>
              <a:t>Nature of Competitiveness in Current Economy</a:t>
            </a:r>
            <a:endParaRPr lang="en-GB" dirty="0"/>
          </a:p>
        </p:txBody>
      </p:sp>
      <p:sp>
        <p:nvSpPr>
          <p:cNvPr id="3" name="Content Placeholder 2">
            <a:extLst>
              <a:ext uri="{FF2B5EF4-FFF2-40B4-BE49-F238E27FC236}">
                <a16:creationId xmlns:a16="http://schemas.microsoft.com/office/drawing/2014/main" id="{6281B8C3-6C83-4AF7-B45F-52A09F1815AC}"/>
              </a:ext>
            </a:extLst>
          </p:cNvPr>
          <p:cNvSpPr>
            <a:spLocks noGrp="1"/>
          </p:cNvSpPr>
          <p:nvPr>
            <p:ph idx="1"/>
          </p:nvPr>
        </p:nvSpPr>
        <p:spPr/>
        <p:txBody>
          <a:bodyPr/>
          <a:lstStyle/>
          <a:p>
            <a:r>
              <a:rPr lang="en-US" altLang="en-US" dirty="0"/>
              <a:t>In a </a:t>
            </a:r>
            <a:r>
              <a:rPr lang="en-US" altLang="en-US" dirty="0">
                <a:solidFill>
                  <a:srgbClr val="000066"/>
                </a:solidFill>
              </a:rPr>
              <a:t>knowledge-based</a:t>
            </a:r>
            <a:r>
              <a:rPr lang="en-US" altLang="en-US" dirty="0"/>
              <a:t> economy, competitiveness of enterprises is increasingly based on ability to provide </a:t>
            </a:r>
            <a:r>
              <a:rPr lang="en-US" altLang="en-US" b="1" dirty="0">
                <a:solidFill>
                  <a:srgbClr val="000066"/>
                </a:solidFill>
              </a:rPr>
              <a:t>high-value-added</a:t>
            </a:r>
            <a:r>
              <a:rPr lang="en-US" altLang="en-US" b="1" dirty="0"/>
              <a:t> products  at a competitive price</a:t>
            </a:r>
            <a:endParaRPr lang="en-US" altLang="en-US" dirty="0"/>
          </a:p>
          <a:p>
            <a:r>
              <a:rPr lang="en-US" altLang="en-US" dirty="0"/>
              <a:t>Globalization and trade liberalization has made it crucial for most enterprises to become </a:t>
            </a:r>
            <a:r>
              <a:rPr lang="en-US" altLang="en-US" b="1" dirty="0"/>
              <a:t>internationally competitive</a:t>
            </a:r>
            <a:r>
              <a:rPr lang="en-US" altLang="en-US" dirty="0"/>
              <a:t> even when operating wholly in the domestic market</a:t>
            </a:r>
          </a:p>
        </p:txBody>
      </p:sp>
      <p:sp>
        <p:nvSpPr>
          <p:cNvPr id="4" name="Explosion: 14 Points 3">
            <a:extLst>
              <a:ext uri="{FF2B5EF4-FFF2-40B4-BE49-F238E27FC236}">
                <a16:creationId xmlns:a16="http://schemas.microsoft.com/office/drawing/2014/main" id="{0FE87FBF-4574-4847-86F4-EF8A95DD6D63}"/>
              </a:ext>
            </a:extLst>
          </p:cNvPr>
          <p:cNvSpPr/>
          <p:nvPr/>
        </p:nvSpPr>
        <p:spPr>
          <a:xfrm>
            <a:off x="179512" y="3788706"/>
            <a:ext cx="8208912" cy="266463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Especially for SMEs</a:t>
            </a:r>
            <a:endParaRPr lang="en-GB" sz="4800" b="1" dirty="0"/>
          </a:p>
        </p:txBody>
      </p:sp>
      <p:sp>
        <p:nvSpPr>
          <p:cNvPr id="7" name="Slide Number Placeholder 2">
            <a:extLst>
              <a:ext uri="{FF2B5EF4-FFF2-40B4-BE49-F238E27FC236}">
                <a16:creationId xmlns:a16="http://schemas.microsoft.com/office/drawing/2014/main" id="{D6E9EEDD-D238-402C-BDFB-9C08B9E0D439}"/>
              </a:ext>
            </a:extLst>
          </p:cNvPr>
          <p:cNvSpPr>
            <a:spLocks noGrp="1"/>
          </p:cNvSpPr>
          <p:nvPr>
            <p:ph type="sldNum" sz="quarter" idx="10"/>
          </p:nvPr>
        </p:nvSpPr>
        <p:spPr>
          <a:xfrm>
            <a:off x="8686800" y="6629400"/>
            <a:ext cx="381000" cy="168275"/>
          </a:xfrm>
        </p:spPr>
        <p:txBody>
          <a:bodyPr/>
          <a:lstStyle/>
          <a:p>
            <a:fld id="{2F6C268E-7CC2-4691-B094-21D7E6EC7F7F}" type="slidenum">
              <a:rPr lang="en-US" smtClean="0"/>
              <a:pPr/>
              <a:t>9</a:t>
            </a:fld>
            <a:endParaRPr lang="en-US" dirty="0"/>
          </a:p>
        </p:txBody>
      </p:sp>
    </p:spTree>
    <p:extLst>
      <p:ext uri="{BB962C8B-B14F-4D97-AF65-F5344CB8AC3E}">
        <p14:creationId xmlns:p14="http://schemas.microsoft.com/office/powerpoint/2010/main" val="2580130267"/>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6386</TotalTime>
  <Words>2747</Words>
  <Application>Microsoft Office PowerPoint</Application>
  <PresentationFormat>On-screen Show (4:3)</PresentationFormat>
  <Paragraphs>406</Paragraphs>
  <Slides>43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43</vt:i4>
      </vt:variant>
    </vt:vector>
  </HeadingPairs>
  <TitlesOfParts>
    <vt:vector size="57" baseType="lpstr">
      <vt:lpstr>ＭＳ Ｐゴシック</vt:lpstr>
      <vt:lpstr>Arial</vt:lpstr>
      <vt:lpstr>Bauhaus 93</vt:lpstr>
      <vt:lpstr>Calibri</vt:lpstr>
      <vt:lpstr>Kunstler Script</vt:lpstr>
      <vt:lpstr>Lucida Bright</vt:lpstr>
      <vt:lpstr>Monotype Corsiva</vt:lpstr>
      <vt:lpstr>Open Sans</vt:lpstr>
      <vt:lpstr>Tahoma</vt:lpstr>
      <vt:lpstr>Times</vt:lpstr>
      <vt:lpstr>Times New Roman</vt:lpstr>
      <vt:lpstr>Times New Roman (Arabic)</vt:lpstr>
      <vt:lpstr>Wingdings</vt:lpstr>
      <vt:lpstr>1_Custom Design</vt:lpstr>
      <vt:lpstr>PowerPoint Presentation</vt:lpstr>
      <vt:lpstr>Strategy</vt:lpstr>
      <vt:lpstr>What is Strategy?</vt:lpstr>
      <vt:lpstr>Competitive Strategy</vt:lpstr>
      <vt:lpstr>Nature of Competition</vt:lpstr>
      <vt:lpstr>Principles Underlining Strategy</vt:lpstr>
      <vt:lpstr>Achieving Uniqueness</vt:lpstr>
      <vt:lpstr>Knowledge Economy</vt:lpstr>
      <vt:lpstr>Nature of Competitiveness in Current Economy</vt:lpstr>
      <vt:lpstr>Distribution of Assets Through the Eras</vt:lpstr>
      <vt:lpstr>Becoming &amp; Maintaining Competitiveness</vt:lpstr>
      <vt:lpstr>Achieving Competitiveness</vt:lpstr>
      <vt:lpstr>Securing Assets</vt:lpstr>
      <vt:lpstr>IPRism™</vt:lpstr>
      <vt:lpstr>©opyrights</vt:lpstr>
      <vt:lpstr>T®ademarks™</vt:lpstr>
      <vt:lpstr>Types of Trademarks</vt:lpstr>
      <vt:lpstr>Geographic Indications</vt:lpstr>
      <vt:lpstr>Industrial Drawing or Design</vt:lpstr>
      <vt:lpstr>Patents</vt:lpstr>
      <vt:lpstr>Trade Secrets</vt:lpstr>
      <vt:lpstr>Time Periods for Different Forms of IP*</vt:lpstr>
      <vt:lpstr>Intellectual Property Questions</vt:lpstr>
      <vt:lpstr>Strategy on My Mind</vt:lpstr>
      <vt:lpstr>Building an IP Strategy</vt:lpstr>
      <vt:lpstr>Strategic IP Assets Protect Value</vt:lpstr>
      <vt:lpstr>Value Transference</vt:lpstr>
      <vt:lpstr>Utilizing the Assets</vt:lpstr>
      <vt:lpstr>Stages of New Product Development</vt:lpstr>
      <vt:lpstr>Requirements at Various Stages of Development</vt:lpstr>
      <vt:lpstr>Leapfrogging Stages</vt:lpstr>
      <vt:lpstr>Assets Valorisation</vt:lpstr>
      <vt:lpstr>Exclusivity &amp; Control</vt:lpstr>
      <vt:lpstr>How a Brand is Built</vt:lpstr>
      <vt:lpstr>Case Studies</vt:lpstr>
      <vt:lpstr>Various IPRs coming together for Coca Cola A Quick Glimpse</vt:lpstr>
      <vt:lpstr>“You press the button, we do the rest†”</vt:lpstr>
      <vt:lpstr>Clarity of Apple’s iPod® Strategy</vt:lpstr>
      <vt:lpstr>“Brand” Companies</vt:lpstr>
      <vt:lpstr>Territorial Nature of IPR</vt:lpstr>
      <vt:lpstr>Case Study: FBI Arrests Man Selling Software Debug Code</vt:lpstr>
      <vt:lpstr>Brand Values</vt:lpstr>
      <vt:lpstr>“If you think it, Protect it”</vt:lpstr>
    </vt:vector>
  </TitlesOfParts>
  <Company>University of Montana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Arvind Viswanathan</dc:creator>
  <cp:lastModifiedBy>Arvind Viswanathan</cp:lastModifiedBy>
  <cp:revision>578</cp:revision>
  <dcterms:created xsi:type="dcterms:W3CDTF">2010-12-15T05:19:36Z</dcterms:created>
  <dcterms:modified xsi:type="dcterms:W3CDTF">2018-02-15T07:52:15Z</dcterms:modified>
</cp:coreProperties>
</file>